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1"/>
  </p:sldMasterIdLst>
  <p:notesMasterIdLst>
    <p:notesMasterId r:id="rId30"/>
  </p:notesMasterIdLst>
  <p:sldIdLst>
    <p:sldId id="256" r:id="rId2"/>
    <p:sldId id="432" r:id="rId3"/>
    <p:sldId id="257" r:id="rId4"/>
    <p:sldId id="433" r:id="rId5"/>
    <p:sldId id="434" r:id="rId6"/>
    <p:sldId id="435" r:id="rId7"/>
    <p:sldId id="442" r:id="rId8"/>
    <p:sldId id="428" r:id="rId9"/>
    <p:sldId id="436" r:id="rId10"/>
    <p:sldId id="427" r:id="rId11"/>
    <p:sldId id="349" r:id="rId12"/>
    <p:sldId id="431" r:id="rId13"/>
    <p:sldId id="429" r:id="rId14"/>
    <p:sldId id="430" r:id="rId15"/>
    <p:sldId id="358" r:id="rId16"/>
    <p:sldId id="403" r:id="rId17"/>
    <p:sldId id="354" r:id="rId18"/>
    <p:sldId id="424" r:id="rId19"/>
    <p:sldId id="359" r:id="rId20"/>
    <p:sldId id="362" r:id="rId21"/>
    <p:sldId id="363" r:id="rId22"/>
    <p:sldId id="360" r:id="rId23"/>
    <p:sldId id="364" r:id="rId24"/>
    <p:sldId id="441" r:id="rId25"/>
    <p:sldId id="437" r:id="rId26"/>
    <p:sldId id="438" r:id="rId27"/>
    <p:sldId id="439" r:id="rId28"/>
    <p:sldId id="44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1748"/>
    <p:restoredTop sz="95884"/>
  </p:normalViewPr>
  <p:slideViewPr>
    <p:cSldViewPr snapToGrid="0" snapToObjects="1">
      <p:cViewPr varScale="1">
        <p:scale>
          <a:sx n="114" d="100"/>
          <a:sy n="114" d="100"/>
        </p:scale>
        <p:origin x="1068" y="11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CEA8E0-71EF-1D47-A054-CBF151B7BF3B}"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67CF66-45C9-F44E-9070-94DCE0D823D4}" type="slidenum">
              <a:rPr lang="en-US" smtClean="0"/>
              <a:t>‹#›</a:t>
            </a:fld>
            <a:endParaRPr lang="en-US"/>
          </a:p>
        </p:txBody>
      </p:sp>
    </p:spTree>
    <p:extLst>
      <p:ext uri="{BB962C8B-B14F-4D97-AF65-F5344CB8AC3E}">
        <p14:creationId xmlns:p14="http://schemas.microsoft.com/office/powerpoint/2010/main" val="390802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584AB8-3FF0-664A-B88A-7CCF4C548818}"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9D20FD42-6EEA-A64F-87A0-E1E757399F78}" type="slidenum">
              <a:rPr lang="en-US" smtClean="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797713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84AB8-3FF0-664A-B88A-7CCF4C548818}"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0FD42-6EEA-A64F-87A0-E1E757399F78}" type="slidenum">
              <a:rPr lang="en-US" smtClean="0"/>
              <a:t>‹#›</a:t>
            </a:fld>
            <a:endParaRPr lang="en-US"/>
          </a:p>
        </p:txBody>
      </p:sp>
    </p:spTree>
    <p:extLst>
      <p:ext uri="{BB962C8B-B14F-4D97-AF65-F5344CB8AC3E}">
        <p14:creationId xmlns:p14="http://schemas.microsoft.com/office/powerpoint/2010/main" val="1414213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84AB8-3FF0-664A-B88A-7CCF4C548818}"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0FD42-6EEA-A64F-87A0-E1E757399F78}" type="slidenum">
              <a:rPr lang="en-US" smtClean="0"/>
              <a:t>‹#›</a:t>
            </a:fld>
            <a:endParaRPr lang="en-US"/>
          </a:p>
        </p:txBody>
      </p:sp>
    </p:spTree>
    <p:extLst>
      <p:ext uri="{BB962C8B-B14F-4D97-AF65-F5344CB8AC3E}">
        <p14:creationId xmlns:p14="http://schemas.microsoft.com/office/powerpoint/2010/main" val="4057422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7"/>
        <p:cNvGrpSpPr/>
        <p:nvPr/>
      </p:nvGrpSpPr>
      <p:grpSpPr>
        <a:xfrm>
          <a:off x="0" y="0"/>
          <a:ext cx="0" cy="0"/>
          <a:chOff x="0" y="0"/>
          <a:chExt cx="0" cy="0"/>
        </a:xfrm>
      </p:grpSpPr>
      <p:sp>
        <p:nvSpPr>
          <p:cNvPr id="31" name="Google Shape;31;p5"/>
          <p:cNvSpPr txBox="1">
            <a:spLocks noGrp="1"/>
          </p:cNvSpPr>
          <p:nvPr>
            <p:ph type="title"/>
          </p:nvPr>
        </p:nvSpPr>
        <p:spPr>
          <a:xfrm>
            <a:off x="1140400" y="1114667"/>
            <a:ext cx="99112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en-US"/>
              <a:t>Click to edit Master title style</a:t>
            </a:r>
            <a:endParaRPr/>
          </a:p>
        </p:txBody>
      </p:sp>
      <p:sp>
        <p:nvSpPr>
          <p:cNvPr id="32" name="Google Shape;32;p5"/>
          <p:cNvSpPr txBox="1">
            <a:spLocks noGrp="1"/>
          </p:cNvSpPr>
          <p:nvPr>
            <p:ph type="body" idx="1"/>
          </p:nvPr>
        </p:nvSpPr>
        <p:spPr>
          <a:xfrm>
            <a:off x="1140400" y="1805263"/>
            <a:ext cx="99112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800"/>
              </a:spcBef>
              <a:spcAft>
                <a:spcPts val="0"/>
              </a:spcAft>
              <a:buSzPts val="2400"/>
              <a:buChar char="○"/>
              <a:defRPr/>
            </a:lvl2pPr>
            <a:lvl3pPr marL="1828754" lvl="2" indent="-507987" rtl="0">
              <a:spcBef>
                <a:spcPts val="800"/>
              </a:spcBef>
              <a:spcAft>
                <a:spcPts val="0"/>
              </a:spcAft>
              <a:buSzPts val="2400"/>
              <a:buChar char="■"/>
              <a:defRPr/>
            </a:lvl3pPr>
            <a:lvl4pPr marL="2438339" lvl="3" indent="-507987" rtl="0">
              <a:spcBef>
                <a:spcPts val="800"/>
              </a:spcBef>
              <a:spcAft>
                <a:spcPts val="0"/>
              </a:spcAft>
              <a:buSzPts val="2400"/>
              <a:buChar char="●"/>
              <a:defRPr/>
            </a:lvl4pPr>
            <a:lvl5pPr marL="3047924" lvl="4" indent="-507987" rtl="0">
              <a:spcBef>
                <a:spcPts val="800"/>
              </a:spcBef>
              <a:spcAft>
                <a:spcPts val="0"/>
              </a:spcAft>
              <a:buSzPts val="2400"/>
              <a:buChar char="○"/>
              <a:defRPr/>
            </a:lvl5pPr>
            <a:lvl6pPr marL="3657509" lvl="5" indent="-507987" rtl="0">
              <a:spcBef>
                <a:spcPts val="800"/>
              </a:spcBef>
              <a:spcAft>
                <a:spcPts val="0"/>
              </a:spcAft>
              <a:buSzPts val="2400"/>
              <a:buChar char="■"/>
              <a:defRPr/>
            </a:lvl6pPr>
            <a:lvl7pPr marL="4267093" lvl="6" indent="-507987" rtl="0">
              <a:spcBef>
                <a:spcPts val="800"/>
              </a:spcBef>
              <a:spcAft>
                <a:spcPts val="0"/>
              </a:spcAft>
              <a:buSzPts val="2400"/>
              <a:buChar char="●"/>
              <a:defRPr/>
            </a:lvl7pPr>
            <a:lvl8pPr marL="4876678" lvl="7" indent="-507987" rtl="0">
              <a:spcBef>
                <a:spcPts val="800"/>
              </a:spcBef>
              <a:spcAft>
                <a:spcPts val="0"/>
              </a:spcAft>
              <a:buSzPts val="2400"/>
              <a:buChar char="○"/>
              <a:defRPr/>
            </a:lvl8pPr>
            <a:lvl9pPr marL="5486263" lvl="8" indent="-507987" rtl="0">
              <a:spcBef>
                <a:spcPts val="800"/>
              </a:spcBef>
              <a:spcAft>
                <a:spcPts val="800"/>
              </a:spcAft>
              <a:buSzPts val="2400"/>
              <a:buChar char="■"/>
              <a:defRPr/>
            </a:lvl9pPr>
          </a:lstStyle>
          <a:p>
            <a:pPr lvl="0"/>
            <a:r>
              <a:rPr lang="en-US"/>
              <a:t>Edit Master text styles</a:t>
            </a:r>
          </a:p>
        </p:txBody>
      </p:sp>
      <p:sp>
        <p:nvSpPr>
          <p:cNvPr id="33" name="Google Shape;33;p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8427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84AB8-3FF0-664A-B88A-7CCF4C548818}"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0FD42-6EEA-A64F-87A0-E1E757399F78}"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4267526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9584AB8-3FF0-664A-B88A-7CCF4C548818}" type="datetimeFigureOut">
              <a:rPr lang="en-US" smtClean="0"/>
              <a:t>7/17/2023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20FD42-6EEA-A64F-87A0-E1E757399F78}" type="slidenum">
              <a:rPr lang="en-US" smtClean="0"/>
              <a:t>‹#›</a:t>
            </a:fld>
            <a:endParaRPr lang="en-US"/>
          </a:p>
        </p:txBody>
      </p:sp>
    </p:spTree>
    <p:extLst>
      <p:ext uri="{BB962C8B-B14F-4D97-AF65-F5344CB8AC3E}">
        <p14:creationId xmlns:p14="http://schemas.microsoft.com/office/powerpoint/2010/main" val="549897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584AB8-3FF0-664A-B88A-7CCF4C548818}"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0FD42-6EEA-A64F-87A0-E1E757399F78}"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47236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584AB8-3FF0-664A-B88A-7CCF4C548818}" type="datetimeFigureOut">
              <a:rPr lang="en-US" smtClean="0"/>
              <a:t>7/17/2023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20FD42-6EEA-A64F-87A0-E1E757399F78}" type="slidenum">
              <a:rPr lang="en-US" smtClean="0"/>
              <a:t>‹#›</a:t>
            </a:fld>
            <a:endParaRPr lang="en-US"/>
          </a:p>
        </p:txBody>
      </p:sp>
    </p:spTree>
    <p:extLst>
      <p:ext uri="{BB962C8B-B14F-4D97-AF65-F5344CB8AC3E}">
        <p14:creationId xmlns:p14="http://schemas.microsoft.com/office/powerpoint/2010/main" val="3775725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584AB8-3FF0-664A-B88A-7CCF4C548818}" type="datetimeFigureOut">
              <a:rPr lang="en-US" smtClean="0"/>
              <a:t>7/17/2023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20FD42-6EEA-A64F-87A0-E1E757399F78}"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764156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59584AB8-3FF0-664A-B88A-7CCF4C548818}" type="datetimeFigureOut">
              <a:rPr lang="en-US" smtClean="0"/>
              <a:t>7/17/2023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20FD42-6EEA-A64F-87A0-E1E757399F78}" type="slidenum">
              <a:rPr lang="en-US" smtClean="0"/>
              <a:t>‹#›</a:t>
            </a:fld>
            <a:endParaRPr lang="en-US"/>
          </a:p>
        </p:txBody>
      </p:sp>
    </p:spTree>
    <p:extLst>
      <p:ext uri="{BB962C8B-B14F-4D97-AF65-F5344CB8AC3E}">
        <p14:creationId xmlns:p14="http://schemas.microsoft.com/office/powerpoint/2010/main" val="3690157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584AB8-3FF0-664A-B88A-7CCF4C548818}"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0FD42-6EEA-A64F-87A0-E1E757399F78}" type="slidenum">
              <a:rPr lang="en-US" smtClean="0"/>
              <a:t>‹#›</a:t>
            </a:fld>
            <a:endParaRPr lang="en-US"/>
          </a:p>
        </p:txBody>
      </p:sp>
    </p:spTree>
    <p:extLst>
      <p:ext uri="{BB962C8B-B14F-4D97-AF65-F5344CB8AC3E}">
        <p14:creationId xmlns:p14="http://schemas.microsoft.com/office/powerpoint/2010/main" val="3122063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584AB8-3FF0-664A-B88A-7CCF4C548818}" type="datetimeFigureOut">
              <a:rPr lang="en-US" smtClean="0"/>
              <a:t>7/17/2023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20FD42-6EEA-A64F-87A0-E1E757399F78}" type="slidenum">
              <a:rPr lang="en-US" smtClean="0"/>
              <a:t>‹#›</a:t>
            </a:fld>
            <a:endParaRPr lang="en-US"/>
          </a:p>
        </p:txBody>
      </p:sp>
    </p:spTree>
    <p:extLst>
      <p:ext uri="{BB962C8B-B14F-4D97-AF65-F5344CB8AC3E}">
        <p14:creationId xmlns:p14="http://schemas.microsoft.com/office/powerpoint/2010/main" val="349683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59584AB8-3FF0-664A-B88A-7CCF4C548818}" type="datetimeFigureOut">
              <a:rPr lang="en-US" smtClean="0"/>
              <a:t>7/17/2023</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9D20FD42-6EEA-A64F-87A0-E1E757399F78}" type="slidenum">
              <a:rPr lang="en-US" smtClean="0"/>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6663702"/>
      </p:ext>
    </p:extLst>
  </p:cSld>
  <p:clrMap bg1="dk1" tx1="lt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880731-8D29-2B4A-8161-E04C8F0B0FB9}"/>
              </a:ext>
            </a:extLst>
          </p:cNvPr>
          <p:cNvPicPr>
            <a:picLocks noChangeAspect="1"/>
          </p:cNvPicPr>
          <p:nvPr/>
        </p:nvPicPr>
        <p:blipFill>
          <a:blip r:embed="rId2"/>
          <a:stretch>
            <a:fillRect/>
          </a:stretch>
        </p:blipFill>
        <p:spPr>
          <a:xfrm>
            <a:off x="3494317" y="-12682"/>
            <a:ext cx="8993552" cy="6865547"/>
          </a:xfrm>
          <a:prstGeom prst="rect">
            <a:avLst/>
          </a:prstGeom>
        </p:spPr>
      </p:pic>
      <p:sp>
        <p:nvSpPr>
          <p:cNvPr id="4" name="TextBox 3">
            <a:extLst>
              <a:ext uri="{FF2B5EF4-FFF2-40B4-BE49-F238E27FC236}">
                <a16:creationId xmlns:a16="http://schemas.microsoft.com/office/drawing/2014/main" id="{97ED7020-1682-2247-B61F-2EE382FFCE4F}"/>
              </a:ext>
            </a:extLst>
          </p:cNvPr>
          <p:cNvSpPr txBox="1"/>
          <p:nvPr/>
        </p:nvSpPr>
        <p:spPr>
          <a:xfrm>
            <a:off x="4726059" y="5119882"/>
            <a:ext cx="6441775" cy="584775"/>
          </a:xfrm>
          <a:prstGeom prst="rect">
            <a:avLst/>
          </a:prstGeom>
          <a:noFill/>
        </p:spPr>
        <p:txBody>
          <a:bodyPr wrap="square" rtlCol="0">
            <a:spAutoFit/>
          </a:bodyPr>
          <a:lstStyle/>
          <a:p>
            <a:r>
              <a:rPr lang="en-US" sz="3200" dirty="0"/>
              <a:t>An exercise in Appreciative Inquiry</a:t>
            </a:r>
          </a:p>
        </p:txBody>
      </p:sp>
      <p:sp>
        <p:nvSpPr>
          <p:cNvPr id="7" name="TextBox 6">
            <a:extLst>
              <a:ext uri="{FF2B5EF4-FFF2-40B4-BE49-F238E27FC236}">
                <a16:creationId xmlns:a16="http://schemas.microsoft.com/office/drawing/2014/main" id="{BE331639-C460-3D4B-871A-DCB7F127FF6D}"/>
              </a:ext>
            </a:extLst>
          </p:cNvPr>
          <p:cNvSpPr txBox="1"/>
          <p:nvPr/>
        </p:nvSpPr>
        <p:spPr>
          <a:xfrm>
            <a:off x="3971600" y="3197225"/>
            <a:ext cx="8065213" cy="2308324"/>
          </a:xfrm>
          <a:prstGeom prst="rect">
            <a:avLst/>
          </a:prstGeom>
          <a:noFill/>
        </p:spPr>
        <p:txBody>
          <a:bodyPr wrap="square" rtlCol="0">
            <a:spAutoFit/>
          </a:bodyPr>
          <a:lstStyle/>
          <a:p>
            <a:pPr algn="ctr"/>
            <a:r>
              <a:rPr lang="en-US" sz="4800" dirty="0">
                <a:solidFill>
                  <a:srgbClr val="FFFF00"/>
                </a:solidFill>
              </a:rPr>
              <a:t>Using OUR Strengths </a:t>
            </a:r>
          </a:p>
          <a:p>
            <a:pPr algn="ctr"/>
            <a:r>
              <a:rPr lang="en-US" sz="4800" dirty="0">
                <a:solidFill>
                  <a:srgbClr val="FFFF00"/>
                </a:solidFill>
              </a:rPr>
              <a:t>Building OUR Wellbeing</a:t>
            </a:r>
            <a:br>
              <a:rPr lang="en-US" sz="4800" dirty="0">
                <a:solidFill>
                  <a:srgbClr val="1F2D29"/>
                </a:solidFill>
              </a:rPr>
            </a:br>
            <a:endParaRPr lang="en-US" sz="4800" dirty="0"/>
          </a:p>
        </p:txBody>
      </p:sp>
      <p:sp>
        <p:nvSpPr>
          <p:cNvPr id="10" name="TextBox 9">
            <a:extLst>
              <a:ext uri="{FF2B5EF4-FFF2-40B4-BE49-F238E27FC236}">
                <a16:creationId xmlns:a16="http://schemas.microsoft.com/office/drawing/2014/main" id="{9ECA477B-93BD-BA45-B05A-079D3CF79FE0}"/>
              </a:ext>
            </a:extLst>
          </p:cNvPr>
          <p:cNvSpPr txBox="1"/>
          <p:nvPr/>
        </p:nvSpPr>
        <p:spPr>
          <a:xfrm>
            <a:off x="5389528" y="143839"/>
            <a:ext cx="5442516" cy="646331"/>
          </a:xfrm>
          <a:prstGeom prst="rect">
            <a:avLst/>
          </a:prstGeom>
          <a:noFill/>
        </p:spPr>
        <p:txBody>
          <a:bodyPr wrap="none" rtlCol="0">
            <a:spAutoFit/>
          </a:bodyPr>
          <a:lstStyle/>
          <a:p>
            <a:r>
              <a:rPr lang="en-US" sz="3600" dirty="0">
                <a:solidFill>
                  <a:schemeClr val="accent1">
                    <a:lumMod val="75000"/>
                  </a:schemeClr>
                </a:solidFill>
              </a:rPr>
              <a:t>Lawyers Helping Lawyers</a:t>
            </a:r>
          </a:p>
        </p:txBody>
      </p:sp>
    </p:spTree>
    <p:extLst>
      <p:ext uri="{BB962C8B-B14F-4D97-AF65-F5344CB8AC3E}">
        <p14:creationId xmlns:p14="http://schemas.microsoft.com/office/powerpoint/2010/main" val="3118302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10AE8-E688-644E-8284-9E6D8DC33D75}"/>
              </a:ext>
            </a:extLst>
          </p:cNvPr>
          <p:cNvSpPr>
            <a:spLocks noGrp="1"/>
          </p:cNvSpPr>
          <p:nvPr>
            <p:ph type="title"/>
          </p:nvPr>
        </p:nvSpPr>
        <p:spPr/>
        <p:txBody>
          <a:bodyPr>
            <a:normAutofit/>
          </a:bodyPr>
          <a:lstStyle/>
          <a:p>
            <a:r>
              <a:rPr lang="en-US" sz="4800" dirty="0">
                <a:solidFill>
                  <a:srgbClr val="FFFF00"/>
                </a:solidFill>
              </a:rPr>
              <a:t>Recovery?</a:t>
            </a:r>
          </a:p>
        </p:txBody>
      </p:sp>
      <p:sp>
        <p:nvSpPr>
          <p:cNvPr id="3" name="Content Placeholder 2">
            <a:extLst>
              <a:ext uri="{FF2B5EF4-FFF2-40B4-BE49-F238E27FC236}">
                <a16:creationId xmlns:a16="http://schemas.microsoft.com/office/drawing/2014/main" id="{73569D83-E6BA-FF4C-918A-67C384EF54BC}"/>
              </a:ext>
            </a:extLst>
          </p:cNvPr>
          <p:cNvSpPr>
            <a:spLocks noGrp="1"/>
          </p:cNvSpPr>
          <p:nvPr>
            <p:ph idx="1"/>
          </p:nvPr>
        </p:nvSpPr>
        <p:spPr/>
        <p:txBody>
          <a:bodyPr/>
          <a:lstStyle/>
          <a:p>
            <a:pPr marL="0" indent="0">
              <a:buNone/>
            </a:pPr>
            <a:r>
              <a:rPr lang="en-US" sz="3600" i="1" dirty="0"/>
              <a:t>“A process of change through which individuals improve their health and wellness, live a self-directed life, and strive to reach their full potential”</a:t>
            </a:r>
          </a:p>
          <a:p>
            <a:pPr marL="0" indent="0" algn="r">
              <a:buNone/>
            </a:pPr>
            <a:r>
              <a:rPr lang="en-US" sz="2800" i="1" dirty="0"/>
              <a:t>SAMHSA</a:t>
            </a:r>
            <a:endParaRPr lang="en-CA" sz="2800" dirty="0"/>
          </a:p>
          <a:p>
            <a:endParaRPr lang="en-US" dirty="0"/>
          </a:p>
        </p:txBody>
      </p:sp>
    </p:spTree>
    <p:extLst>
      <p:ext uri="{BB962C8B-B14F-4D97-AF65-F5344CB8AC3E}">
        <p14:creationId xmlns:p14="http://schemas.microsoft.com/office/powerpoint/2010/main" val="259572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1" name="Picture 10">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 name="Rectangle 12">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D5B0B43F-2CE7-4C6C-BABC-EE342B328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85459F07-63F9-48CF-B725-A873C4BC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TextBox 20">
            <a:extLst>
              <a:ext uri="{FF2B5EF4-FFF2-40B4-BE49-F238E27FC236}">
                <a16:creationId xmlns:a16="http://schemas.microsoft.com/office/drawing/2014/main" id="{14B83E1E-DAC1-4851-84FF-D6FE1649DE0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4943" y="641225"/>
            <a:ext cx="415636" cy="369332"/>
          </a:xfrm>
          <a:prstGeom prst="rect">
            <a:avLst/>
          </a:prstGeom>
          <a:noFill/>
        </p:spPr>
        <p:txBody>
          <a:bodyPr wrap="square" rtlCol="0">
            <a:spAutoFit/>
          </a:bodyPr>
          <a:lstStyle/>
          <a:p>
            <a:pPr algn="r">
              <a:spcAft>
                <a:spcPts val="600"/>
              </a:spcAft>
            </a:pP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useBgFill="1">
        <p:nvSpPr>
          <p:cNvPr id="23" name="Rectangle 22">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01900C-265D-4146-A578-477541E3D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29" name="Freeform: Shape 28">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33" name="Rectangle 32">
            <a:extLst>
              <a:ext uri="{FF2B5EF4-FFF2-40B4-BE49-F238E27FC236}">
                <a16:creationId xmlns:a16="http://schemas.microsoft.com/office/drawing/2014/main" id="{41F8C064-2DC5-4758-B49C-76BFF6405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chemeClr val="tx2">
              <a:lumMod val="1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542" y="0"/>
            <a:ext cx="7875912"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15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Oval 38">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421698"/>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4D6F90-DC29-B54C-B929-DDC348A3943E}"/>
              </a:ext>
            </a:extLst>
          </p:cNvPr>
          <p:cNvSpPr>
            <a:spLocks noGrp="1"/>
          </p:cNvSpPr>
          <p:nvPr>
            <p:ph type="title" idx="4294967295"/>
          </p:nvPr>
        </p:nvSpPr>
        <p:spPr>
          <a:xfrm>
            <a:off x="2188901" y="808056"/>
            <a:ext cx="8381238" cy="1077229"/>
          </a:xfrm>
        </p:spPr>
        <p:txBody>
          <a:bodyPr vert="horz" lIns="91440" tIns="45720" rIns="91440" bIns="45720" rtlCol="0" anchor="t">
            <a:normAutofit fontScale="90000"/>
          </a:bodyPr>
          <a:lstStyle/>
          <a:p>
            <a:pPr algn="l"/>
            <a:r>
              <a:rPr lang="en-US" sz="3600" dirty="0">
                <a:solidFill>
                  <a:srgbClr val="FFFF00"/>
                </a:solidFill>
              </a:rPr>
              <a:t>CHIME</a:t>
            </a:r>
            <a:br>
              <a:rPr lang="en-US" sz="2300" dirty="0"/>
            </a:br>
            <a:r>
              <a:rPr lang="en-US" sz="2300" dirty="0"/>
              <a:t>Essential Conditions for Recovery</a:t>
            </a:r>
            <a:br>
              <a:rPr lang="en-US" sz="2300" dirty="0"/>
            </a:br>
            <a:r>
              <a:rPr lang="en-US" sz="2300" dirty="0"/>
              <a:t>(mental health and addiction) – M. Leamy 2011</a:t>
            </a:r>
          </a:p>
        </p:txBody>
      </p:sp>
      <p:sp>
        <p:nvSpPr>
          <p:cNvPr id="4" name="Slide Number Placeholder 3">
            <a:extLst>
              <a:ext uri="{FF2B5EF4-FFF2-40B4-BE49-F238E27FC236}">
                <a16:creationId xmlns:a16="http://schemas.microsoft.com/office/drawing/2014/main" id="{A7979A93-F069-6547-9832-24CA4248C0BF}"/>
              </a:ext>
            </a:extLst>
          </p:cNvPr>
          <p:cNvSpPr>
            <a:spLocks noGrp="1"/>
          </p:cNvSpPr>
          <p:nvPr>
            <p:ph type="sldNum" sz="quarter" idx="12"/>
          </p:nvPr>
        </p:nvSpPr>
        <p:spPr>
          <a:xfrm>
            <a:off x="158407" y="164592"/>
            <a:ext cx="636727" cy="322851"/>
          </a:xfrm>
        </p:spPr>
        <p:txBody>
          <a:bodyPr vert="horz" lIns="91440" tIns="45720" rIns="45720" bIns="45720" rtlCol="0" anchor="ctr">
            <a:normAutofit/>
          </a:bodyPr>
          <a:lstStyle/>
          <a:p>
            <a:pPr defTabSz="457200">
              <a:lnSpc>
                <a:spcPct val="90000"/>
              </a:lnSpc>
              <a:spcAft>
                <a:spcPts val="600"/>
              </a:spcAft>
            </a:pPr>
            <a:fld id="{00000000-1234-1234-1234-123412341234}" type="slidenum">
              <a:rPr lang="en-US" sz="1500" kern="1200" dirty="0">
                <a:solidFill>
                  <a:schemeClr val="tx1">
                    <a:tint val="75000"/>
                  </a:schemeClr>
                </a:solidFill>
                <a:latin typeface="+mn-lt"/>
                <a:ea typeface="+mn-ea"/>
                <a:cs typeface="+mn-cs"/>
              </a:rPr>
              <a:pPr defTabSz="457200">
                <a:lnSpc>
                  <a:spcPct val="90000"/>
                </a:lnSpc>
                <a:spcAft>
                  <a:spcPts val="600"/>
                </a:spcAft>
              </a:pPr>
              <a:t>11</a:t>
            </a:fld>
            <a:endParaRPr lang="en-US" sz="1500" kern="1200" dirty="0">
              <a:solidFill>
                <a:schemeClr val="tx1">
                  <a:tint val="75000"/>
                </a:schemeClr>
              </a:solidFill>
              <a:latin typeface="+mn-lt"/>
              <a:ea typeface="+mn-ea"/>
              <a:cs typeface="+mn-cs"/>
            </a:endParaRPr>
          </a:p>
        </p:txBody>
      </p:sp>
      <p:sp>
        <p:nvSpPr>
          <p:cNvPr id="3" name="Text Placeholder 2">
            <a:extLst>
              <a:ext uri="{FF2B5EF4-FFF2-40B4-BE49-F238E27FC236}">
                <a16:creationId xmlns:a16="http://schemas.microsoft.com/office/drawing/2014/main" id="{575119A5-4356-F348-95A0-09CE14DB7C86}"/>
              </a:ext>
            </a:extLst>
          </p:cNvPr>
          <p:cNvSpPr>
            <a:spLocks noGrp="1"/>
          </p:cNvSpPr>
          <p:nvPr>
            <p:ph type="body" idx="4294967295"/>
          </p:nvPr>
        </p:nvSpPr>
        <p:spPr>
          <a:xfrm>
            <a:off x="2240310" y="2199075"/>
            <a:ext cx="6572814" cy="3997828"/>
          </a:xfrm>
        </p:spPr>
        <p:txBody>
          <a:bodyPr vert="horz" lIns="91440" tIns="45720" rIns="91440" bIns="45720" rtlCol="0" anchor="t">
            <a:normAutofit/>
          </a:bodyPr>
          <a:lstStyle/>
          <a:p>
            <a:r>
              <a:rPr lang="en-US" sz="3200" dirty="0"/>
              <a:t>Connection</a:t>
            </a:r>
          </a:p>
          <a:p>
            <a:r>
              <a:rPr lang="en-US" sz="3200" dirty="0"/>
              <a:t>Hope</a:t>
            </a:r>
          </a:p>
          <a:p>
            <a:r>
              <a:rPr lang="en-US" sz="3200" dirty="0"/>
              <a:t>Identity</a:t>
            </a:r>
          </a:p>
          <a:p>
            <a:r>
              <a:rPr lang="en-US" sz="3200" dirty="0"/>
              <a:t>Meaningfulness</a:t>
            </a:r>
          </a:p>
          <a:p>
            <a:r>
              <a:rPr lang="en-US" sz="3200" dirty="0"/>
              <a:t>Empowerment</a:t>
            </a:r>
          </a:p>
        </p:txBody>
      </p:sp>
    </p:spTree>
    <p:extLst>
      <p:ext uri="{BB962C8B-B14F-4D97-AF65-F5344CB8AC3E}">
        <p14:creationId xmlns:p14="http://schemas.microsoft.com/office/powerpoint/2010/main" val="112324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D2960-54FB-D941-B6EE-402789E6E515}"/>
              </a:ext>
            </a:extLst>
          </p:cNvPr>
          <p:cNvSpPr>
            <a:spLocks noGrp="1"/>
          </p:cNvSpPr>
          <p:nvPr>
            <p:ph type="title"/>
          </p:nvPr>
        </p:nvSpPr>
        <p:spPr/>
        <p:txBody>
          <a:bodyPr/>
          <a:lstStyle/>
          <a:p>
            <a:r>
              <a:rPr lang="en-US" dirty="0">
                <a:solidFill>
                  <a:srgbClr val="FFFF00"/>
                </a:solidFill>
              </a:rPr>
              <a:t>Positive Psychology</a:t>
            </a:r>
            <a:br>
              <a:rPr lang="en-US" dirty="0">
                <a:solidFill>
                  <a:srgbClr val="FFFF00"/>
                </a:solidFill>
              </a:rPr>
            </a:br>
            <a:r>
              <a:rPr lang="en-US" dirty="0">
                <a:solidFill>
                  <a:srgbClr val="FFFF00"/>
                </a:solidFill>
              </a:rPr>
              <a:t>an Attitude Adjustment</a:t>
            </a:r>
          </a:p>
        </p:txBody>
      </p:sp>
      <p:sp>
        <p:nvSpPr>
          <p:cNvPr id="3" name="Content Placeholder 2">
            <a:extLst>
              <a:ext uri="{FF2B5EF4-FFF2-40B4-BE49-F238E27FC236}">
                <a16:creationId xmlns:a16="http://schemas.microsoft.com/office/drawing/2014/main" id="{27DF039E-C549-1546-8E2A-3EAE1F9FB7B5}"/>
              </a:ext>
            </a:extLst>
          </p:cNvPr>
          <p:cNvSpPr>
            <a:spLocks noGrp="1"/>
          </p:cNvSpPr>
          <p:nvPr>
            <p:ph idx="1"/>
          </p:nvPr>
        </p:nvSpPr>
        <p:spPr>
          <a:xfrm>
            <a:off x="1304818" y="2208942"/>
            <a:ext cx="9275595" cy="4436901"/>
          </a:xfrm>
        </p:spPr>
        <p:txBody>
          <a:bodyPr>
            <a:noAutofit/>
          </a:bodyPr>
          <a:lstStyle/>
          <a:p>
            <a:r>
              <a:rPr lang="en-US" sz="2800" dirty="0"/>
              <a:t>Attitude: aviation term to describe 3-D orientation in space</a:t>
            </a:r>
          </a:p>
          <a:p>
            <a:r>
              <a:rPr lang="en-US" sz="2800" dirty="0"/>
              <a:t>Attitude + intention determine course</a:t>
            </a:r>
          </a:p>
          <a:p>
            <a:r>
              <a:rPr lang="en-US" sz="2800" dirty="0"/>
              <a:t>Focus on strengths and successes (think reverse engineering)</a:t>
            </a:r>
          </a:p>
          <a:p>
            <a:r>
              <a:rPr lang="en-US" sz="2800" dirty="0"/>
              <a:t>Placebo effectiveness: example of power of attitude + intention or belief</a:t>
            </a:r>
          </a:p>
        </p:txBody>
      </p:sp>
    </p:spTree>
    <p:extLst>
      <p:ext uri="{BB962C8B-B14F-4D97-AF65-F5344CB8AC3E}">
        <p14:creationId xmlns:p14="http://schemas.microsoft.com/office/powerpoint/2010/main" val="2904533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99D19-0DD6-D34C-8B92-D39ABF84293E}"/>
              </a:ext>
            </a:extLst>
          </p:cNvPr>
          <p:cNvSpPr>
            <a:spLocks noGrp="1"/>
          </p:cNvSpPr>
          <p:nvPr>
            <p:ph type="title"/>
          </p:nvPr>
        </p:nvSpPr>
        <p:spPr>
          <a:xfrm>
            <a:off x="2252576" y="1404140"/>
            <a:ext cx="7958331" cy="1077229"/>
          </a:xfrm>
        </p:spPr>
        <p:txBody>
          <a:bodyPr>
            <a:normAutofit/>
          </a:bodyPr>
          <a:lstStyle/>
          <a:p>
            <a:pPr algn="ctr"/>
            <a:r>
              <a:rPr lang="en-US" sz="4400" dirty="0">
                <a:solidFill>
                  <a:srgbClr val="FFFF00"/>
                </a:solidFill>
              </a:rPr>
              <a:t>Positive Psychology</a:t>
            </a:r>
          </a:p>
        </p:txBody>
      </p:sp>
      <p:sp>
        <p:nvSpPr>
          <p:cNvPr id="3" name="Content Placeholder 2">
            <a:extLst>
              <a:ext uri="{FF2B5EF4-FFF2-40B4-BE49-F238E27FC236}">
                <a16:creationId xmlns:a16="http://schemas.microsoft.com/office/drawing/2014/main" id="{9BE185AA-FAAD-E849-8BD7-2D2AC8449D1A}"/>
              </a:ext>
            </a:extLst>
          </p:cNvPr>
          <p:cNvSpPr>
            <a:spLocks noGrp="1"/>
          </p:cNvSpPr>
          <p:nvPr>
            <p:ph idx="1"/>
          </p:nvPr>
        </p:nvSpPr>
        <p:spPr>
          <a:xfrm>
            <a:off x="2237015" y="2286003"/>
            <a:ext cx="7984672" cy="4302787"/>
          </a:xfrm>
        </p:spPr>
        <p:txBody>
          <a:bodyPr>
            <a:normAutofit fontScale="92500"/>
          </a:bodyPr>
          <a:lstStyle/>
          <a:p>
            <a:pPr marL="0" indent="0" algn="ctr">
              <a:buNone/>
            </a:pPr>
            <a:r>
              <a:rPr lang="en-CA" sz="3200" dirty="0"/>
              <a:t>A scientific approach to human thoughts, feelings, and behaviors, focusing on strengths, building the good rather than repairing the bad. Improving lives of everyone instead of focusing solely on moving those who are struggling up to “normal” </a:t>
            </a:r>
          </a:p>
          <a:p>
            <a:pPr marL="0" indent="0" algn="r">
              <a:buNone/>
            </a:pPr>
            <a:r>
              <a:rPr lang="en-CA" dirty="0"/>
              <a:t>(Peterson, 2008).</a:t>
            </a:r>
            <a:endParaRPr lang="en-US" dirty="0"/>
          </a:p>
        </p:txBody>
      </p:sp>
    </p:spTree>
    <p:extLst>
      <p:ext uri="{BB962C8B-B14F-4D97-AF65-F5344CB8AC3E}">
        <p14:creationId xmlns:p14="http://schemas.microsoft.com/office/powerpoint/2010/main" val="2055397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D09E4-9772-FD4E-8999-614E28E80FE6}"/>
              </a:ext>
            </a:extLst>
          </p:cNvPr>
          <p:cNvSpPr>
            <a:spLocks noGrp="1"/>
          </p:cNvSpPr>
          <p:nvPr>
            <p:ph type="title"/>
          </p:nvPr>
        </p:nvSpPr>
        <p:spPr/>
        <p:txBody>
          <a:bodyPr>
            <a:normAutofit/>
          </a:bodyPr>
          <a:lstStyle/>
          <a:p>
            <a:r>
              <a:rPr lang="en-US" sz="4000" dirty="0">
                <a:solidFill>
                  <a:srgbClr val="FFFF00"/>
                </a:solidFill>
              </a:rPr>
              <a:t>Positive Psychology</a:t>
            </a:r>
          </a:p>
        </p:txBody>
      </p:sp>
      <p:sp>
        <p:nvSpPr>
          <p:cNvPr id="3" name="Content Placeholder 2">
            <a:extLst>
              <a:ext uri="{FF2B5EF4-FFF2-40B4-BE49-F238E27FC236}">
                <a16:creationId xmlns:a16="http://schemas.microsoft.com/office/drawing/2014/main" id="{122E38AF-E60B-A047-AA73-D39CBA6E7FCB}"/>
              </a:ext>
            </a:extLst>
          </p:cNvPr>
          <p:cNvSpPr>
            <a:spLocks noGrp="1"/>
          </p:cNvSpPr>
          <p:nvPr>
            <p:ph idx="1"/>
          </p:nvPr>
        </p:nvSpPr>
        <p:spPr>
          <a:xfrm>
            <a:off x="1800361" y="1507178"/>
            <a:ext cx="9123452" cy="5054885"/>
          </a:xfrm>
        </p:spPr>
        <p:txBody>
          <a:bodyPr>
            <a:normAutofit fontScale="92500" lnSpcReduction="20000"/>
          </a:bodyPr>
          <a:lstStyle/>
          <a:p>
            <a:pPr marL="0" indent="0">
              <a:buNone/>
            </a:pPr>
            <a:r>
              <a:rPr lang="en-CA" sz="2800" dirty="0"/>
              <a:t>Focus on solutions rather than problems, strengths rather than weaknesses, what works rather than what needs fixing</a:t>
            </a:r>
          </a:p>
          <a:p>
            <a:pPr marL="0" indent="0">
              <a:buNone/>
            </a:pPr>
            <a:r>
              <a:rPr lang="en-CA" sz="2800" dirty="0"/>
              <a:t>Positive emotions &amp; traits: </a:t>
            </a:r>
          </a:p>
          <a:p>
            <a:pPr marL="0" indent="0">
              <a:buNone/>
            </a:pPr>
            <a:r>
              <a:rPr lang="en-CA" sz="2800" dirty="0"/>
              <a:t>	</a:t>
            </a:r>
            <a:r>
              <a:rPr lang="en-CA" sz="3000" b="1" dirty="0">
                <a:solidFill>
                  <a:schemeClr val="tx2"/>
                </a:solidFill>
              </a:rPr>
              <a:t>joy, inspiration, gratitude, </a:t>
            </a:r>
          </a:p>
          <a:p>
            <a:pPr marL="0" indent="0">
              <a:buNone/>
            </a:pPr>
            <a:r>
              <a:rPr lang="en-CA" sz="3000" b="1" dirty="0">
                <a:solidFill>
                  <a:schemeClr val="tx2"/>
                </a:solidFill>
              </a:rPr>
              <a:t>	love, interest, serenity, hope, </a:t>
            </a:r>
          </a:p>
          <a:p>
            <a:pPr marL="0" indent="0">
              <a:buNone/>
            </a:pPr>
            <a:r>
              <a:rPr lang="en-CA" sz="3000" b="1" dirty="0">
                <a:solidFill>
                  <a:schemeClr val="tx2"/>
                </a:solidFill>
              </a:rPr>
              <a:t>	awe, amusement, compassion, resilience</a:t>
            </a:r>
          </a:p>
          <a:p>
            <a:pPr marL="0" indent="0">
              <a:buNone/>
            </a:pPr>
            <a:r>
              <a:rPr lang="en-CA" sz="2800" dirty="0"/>
              <a:t>Practical applications: 	</a:t>
            </a:r>
          </a:p>
          <a:p>
            <a:pPr marL="0" indent="0">
              <a:buNone/>
            </a:pPr>
            <a:r>
              <a:rPr lang="en-CA" sz="2800" dirty="0"/>
              <a:t>	appreciative Inquiry, motivational interviewing, 	coaching</a:t>
            </a:r>
            <a:endParaRPr lang="en-US" dirty="0"/>
          </a:p>
        </p:txBody>
      </p:sp>
    </p:spTree>
    <p:extLst>
      <p:ext uri="{BB962C8B-B14F-4D97-AF65-F5344CB8AC3E}">
        <p14:creationId xmlns:p14="http://schemas.microsoft.com/office/powerpoint/2010/main" val="400614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A5C7-CC3B-9A44-94CB-27223246AF94}"/>
              </a:ext>
            </a:extLst>
          </p:cNvPr>
          <p:cNvSpPr>
            <a:spLocks noGrp="1"/>
          </p:cNvSpPr>
          <p:nvPr>
            <p:ph type="title"/>
          </p:nvPr>
        </p:nvSpPr>
        <p:spPr>
          <a:xfrm>
            <a:off x="1140400" y="1021052"/>
            <a:ext cx="9911200" cy="528400"/>
          </a:xfrm>
        </p:spPr>
        <p:txBody>
          <a:bodyPr>
            <a:noAutofit/>
          </a:bodyPr>
          <a:lstStyle/>
          <a:p>
            <a:pPr algn="ctr"/>
            <a:r>
              <a:rPr lang="en-US" sz="4000" dirty="0">
                <a:solidFill>
                  <a:srgbClr val="FFFF00"/>
                </a:solidFill>
              </a:rPr>
              <a:t>PERMA: the Roots of Resilience</a:t>
            </a:r>
          </a:p>
        </p:txBody>
      </p:sp>
      <p:sp>
        <p:nvSpPr>
          <p:cNvPr id="3" name="Content Placeholder 2">
            <a:extLst>
              <a:ext uri="{FF2B5EF4-FFF2-40B4-BE49-F238E27FC236}">
                <a16:creationId xmlns:a16="http://schemas.microsoft.com/office/drawing/2014/main" id="{1B48BB2F-D83F-7B4F-A0CB-C85EF36312FA}"/>
              </a:ext>
            </a:extLst>
          </p:cNvPr>
          <p:cNvSpPr>
            <a:spLocks noGrp="1"/>
          </p:cNvSpPr>
          <p:nvPr>
            <p:ph idx="1"/>
          </p:nvPr>
        </p:nvSpPr>
        <p:spPr>
          <a:xfrm>
            <a:off x="2283406" y="2092643"/>
            <a:ext cx="9911200" cy="4045200"/>
          </a:xfrm>
        </p:spPr>
        <p:txBody>
          <a:bodyPr>
            <a:normAutofit fontScale="92500" lnSpcReduction="20000"/>
          </a:bodyPr>
          <a:lstStyle/>
          <a:p>
            <a:r>
              <a:rPr lang="en-US" sz="4267" dirty="0"/>
              <a:t>Positive Emotions</a:t>
            </a:r>
          </a:p>
          <a:p>
            <a:r>
              <a:rPr lang="en-US" sz="4267" dirty="0"/>
              <a:t>Engagement (Flow)</a:t>
            </a:r>
          </a:p>
          <a:p>
            <a:r>
              <a:rPr lang="en-US" sz="4267" dirty="0"/>
              <a:t>Positive Relationships</a:t>
            </a:r>
          </a:p>
          <a:p>
            <a:r>
              <a:rPr lang="en-US" sz="4267" dirty="0"/>
              <a:t>Meaning</a:t>
            </a:r>
          </a:p>
          <a:p>
            <a:r>
              <a:rPr lang="en-US" sz="4267" dirty="0"/>
              <a:t>Achievement</a:t>
            </a:r>
          </a:p>
        </p:txBody>
      </p:sp>
      <p:sp>
        <p:nvSpPr>
          <p:cNvPr id="4" name="Footer Placeholder 3">
            <a:extLst>
              <a:ext uri="{FF2B5EF4-FFF2-40B4-BE49-F238E27FC236}">
                <a16:creationId xmlns:a16="http://schemas.microsoft.com/office/drawing/2014/main" id="{AE5075F5-DB59-4640-A951-517FE8F8A54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11E73F1-E684-A949-9A32-BCC08D6C8DF2}"/>
              </a:ext>
            </a:extLst>
          </p:cNvPr>
          <p:cNvSpPr>
            <a:spLocks noGrp="1"/>
          </p:cNvSpPr>
          <p:nvPr>
            <p:ph type="sldNum" sz="quarter" idx="12"/>
          </p:nvPr>
        </p:nvSpPr>
        <p:spPr/>
        <p:txBody>
          <a:bodyPr/>
          <a:lstStyle/>
          <a:p>
            <a:fld id="{6D22F896-40B5-4ADD-8801-0D06FADFA095}" type="slidenum">
              <a:rPr lang="en-US" smtClean="0"/>
              <a:t>15</a:t>
            </a:fld>
            <a:endParaRPr lang="en-US" dirty="0"/>
          </a:p>
        </p:txBody>
      </p:sp>
      <p:sp>
        <p:nvSpPr>
          <p:cNvPr id="6" name="TextBox 5">
            <a:extLst>
              <a:ext uri="{FF2B5EF4-FFF2-40B4-BE49-F238E27FC236}">
                <a16:creationId xmlns:a16="http://schemas.microsoft.com/office/drawing/2014/main" id="{2A37B7C6-B8E4-0046-A053-50DBE9026DED}"/>
              </a:ext>
            </a:extLst>
          </p:cNvPr>
          <p:cNvSpPr txBox="1"/>
          <p:nvPr/>
        </p:nvSpPr>
        <p:spPr>
          <a:xfrm>
            <a:off x="5040982" y="6362894"/>
            <a:ext cx="6640285" cy="461665"/>
          </a:xfrm>
          <a:prstGeom prst="rect">
            <a:avLst/>
          </a:prstGeom>
          <a:noFill/>
        </p:spPr>
        <p:txBody>
          <a:bodyPr wrap="square" rtlCol="0">
            <a:spAutoFit/>
          </a:bodyPr>
          <a:lstStyle/>
          <a:p>
            <a:r>
              <a:rPr lang="en-US" sz="2400" dirty="0"/>
              <a:t>Seligman: Flourish 2012</a:t>
            </a:r>
          </a:p>
        </p:txBody>
      </p:sp>
      <p:pic>
        <p:nvPicPr>
          <p:cNvPr id="7" name="Picture 6">
            <a:extLst>
              <a:ext uri="{FF2B5EF4-FFF2-40B4-BE49-F238E27FC236}">
                <a16:creationId xmlns:a16="http://schemas.microsoft.com/office/drawing/2014/main" id="{163083FC-389D-F042-AFEB-E231345AECD3}"/>
              </a:ext>
            </a:extLst>
          </p:cNvPr>
          <p:cNvPicPr>
            <a:picLocks noChangeAspect="1"/>
          </p:cNvPicPr>
          <p:nvPr/>
        </p:nvPicPr>
        <p:blipFill>
          <a:blip r:embed="rId2"/>
          <a:stretch>
            <a:fillRect/>
          </a:stretch>
        </p:blipFill>
        <p:spPr>
          <a:xfrm>
            <a:off x="-6359" y="-4291"/>
            <a:ext cx="1104476" cy="1419435"/>
          </a:xfrm>
          <a:prstGeom prst="rect">
            <a:avLst/>
          </a:prstGeom>
        </p:spPr>
      </p:pic>
    </p:spTree>
    <p:extLst>
      <p:ext uri="{BB962C8B-B14F-4D97-AF65-F5344CB8AC3E}">
        <p14:creationId xmlns:p14="http://schemas.microsoft.com/office/powerpoint/2010/main" val="124940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4B8E4F-C5CA-7A41-A8CB-0EEF7A6C130F}"/>
              </a:ext>
            </a:extLst>
          </p:cNvPr>
          <p:cNvPicPr>
            <a:picLocks noChangeAspect="1"/>
          </p:cNvPicPr>
          <p:nvPr/>
        </p:nvPicPr>
        <p:blipFill>
          <a:blip r:embed="rId2"/>
          <a:stretch>
            <a:fillRect/>
          </a:stretch>
        </p:blipFill>
        <p:spPr>
          <a:xfrm>
            <a:off x="-64547" y="40479"/>
            <a:ext cx="12189708" cy="6858000"/>
          </a:xfrm>
          <a:prstGeom prst="rect">
            <a:avLst/>
          </a:prstGeom>
        </p:spPr>
      </p:pic>
      <p:sp>
        <p:nvSpPr>
          <p:cNvPr id="6" name="TextBox 5">
            <a:extLst>
              <a:ext uri="{FF2B5EF4-FFF2-40B4-BE49-F238E27FC236}">
                <a16:creationId xmlns:a16="http://schemas.microsoft.com/office/drawing/2014/main" id="{522756D0-1298-554C-86DA-FBF0198074A5}"/>
              </a:ext>
            </a:extLst>
          </p:cNvPr>
          <p:cNvSpPr txBox="1"/>
          <p:nvPr/>
        </p:nvSpPr>
        <p:spPr>
          <a:xfrm>
            <a:off x="721218" y="4831390"/>
            <a:ext cx="1944711" cy="461665"/>
          </a:xfrm>
          <a:prstGeom prst="rect">
            <a:avLst/>
          </a:prstGeom>
          <a:noFill/>
        </p:spPr>
        <p:txBody>
          <a:bodyPr wrap="square" rtlCol="0">
            <a:spAutoFit/>
          </a:bodyPr>
          <a:lstStyle/>
          <a:p>
            <a:r>
              <a:rPr lang="en-US" sz="2400">
                <a:solidFill>
                  <a:srgbClr val="FFFF00"/>
                </a:solidFill>
              </a:rPr>
              <a:t>Depression</a:t>
            </a:r>
          </a:p>
        </p:txBody>
      </p:sp>
      <p:sp>
        <p:nvSpPr>
          <p:cNvPr id="7" name="TextBox 6">
            <a:extLst>
              <a:ext uri="{FF2B5EF4-FFF2-40B4-BE49-F238E27FC236}">
                <a16:creationId xmlns:a16="http://schemas.microsoft.com/office/drawing/2014/main" id="{11805245-C69F-CA4E-97E0-E14B21A4C59D}"/>
              </a:ext>
            </a:extLst>
          </p:cNvPr>
          <p:cNvSpPr txBox="1"/>
          <p:nvPr/>
        </p:nvSpPr>
        <p:spPr>
          <a:xfrm>
            <a:off x="1936378" y="5292759"/>
            <a:ext cx="2796988" cy="461665"/>
          </a:xfrm>
          <a:prstGeom prst="rect">
            <a:avLst/>
          </a:prstGeom>
          <a:noFill/>
        </p:spPr>
        <p:txBody>
          <a:bodyPr wrap="square" rtlCol="0">
            <a:spAutoFit/>
          </a:bodyPr>
          <a:lstStyle/>
          <a:p>
            <a:r>
              <a:rPr lang="en-US" sz="2400">
                <a:solidFill>
                  <a:srgbClr val="FFFF00"/>
                </a:solidFill>
              </a:rPr>
              <a:t>Heart Disease</a:t>
            </a:r>
          </a:p>
        </p:txBody>
      </p:sp>
      <p:sp>
        <p:nvSpPr>
          <p:cNvPr id="8" name="Rectangle 7">
            <a:extLst>
              <a:ext uri="{FF2B5EF4-FFF2-40B4-BE49-F238E27FC236}">
                <a16:creationId xmlns:a16="http://schemas.microsoft.com/office/drawing/2014/main" id="{3B9B3066-5B40-934C-A831-E31CD92172CB}"/>
              </a:ext>
            </a:extLst>
          </p:cNvPr>
          <p:cNvSpPr/>
          <p:nvPr/>
        </p:nvSpPr>
        <p:spPr>
          <a:xfrm>
            <a:off x="5290707" y="5643286"/>
            <a:ext cx="1452642" cy="461665"/>
          </a:xfrm>
          <a:prstGeom prst="rect">
            <a:avLst/>
          </a:prstGeom>
        </p:spPr>
        <p:txBody>
          <a:bodyPr wrap="none">
            <a:spAutoFit/>
          </a:bodyPr>
          <a:lstStyle/>
          <a:p>
            <a:r>
              <a:rPr lang="en-US" sz="2400">
                <a:solidFill>
                  <a:srgbClr val="FFFF00"/>
                </a:solidFill>
              </a:rPr>
              <a:t>Addiction</a:t>
            </a:r>
          </a:p>
        </p:txBody>
      </p:sp>
      <p:sp>
        <p:nvSpPr>
          <p:cNvPr id="9" name="TextBox 8">
            <a:extLst>
              <a:ext uri="{FF2B5EF4-FFF2-40B4-BE49-F238E27FC236}">
                <a16:creationId xmlns:a16="http://schemas.microsoft.com/office/drawing/2014/main" id="{D44D3463-C561-EF41-B706-F82A8D7968EF}"/>
              </a:ext>
            </a:extLst>
          </p:cNvPr>
          <p:cNvSpPr txBox="1"/>
          <p:nvPr/>
        </p:nvSpPr>
        <p:spPr>
          <a:xfrm>
            <a:off x="3906819" y="5539708"/>
            <a:ext cx="2796988" cy="461665"/>
          </a:xfrm>
          <a:prstGeom prst="rect">
            <a:avLst/>
          </a:prstGeom>
          <a:noFill/>
        </p:spPr>
        <p:txBody>
          <a:bodyPr wrap="square" rtlCol="0">
            <a:spAutoFit/>
          </a:bodyPr>
          <a:lstStyle/>
          <a:p>
            <a:r>
              <a:rPr lang="en-US" sz="2400">
                <a:solidFill>
                  <a:srgbClr val="FFFF00"/>
                </a:solidFill>
              </a:rPr>
              <a:t>Diabetes</a:t>
            </a:r>
          </a:p>
        </p:txBody>
      </p:sp>
      <p:sp>
        <p:nvSpPr>
          <p:cNvPr id="10" name="TextBox 9">
            <a:extLst>
              <a:ext uri="{FF2B5EF4-FFF2-40B4-BE49-F238E27FC236}">
                <a16:creationId xmlns:a16="http://schemas.microsoft.com/office/drawing/2014/main" id="{C1364A66-3931-504E-A1D4-6ABA0003E417}"/>
              </a:ext>
            </a:extLst>
          </p:cNvPr>
          <p:cNvSpPr txBox="1"/>
          <p:nvPr/>
        </p:nvSpPr>
        <p:spPr>
          <a:xfrm>
            <a:off x="8631215" y="5199526"/>
            <a:ext cx="2796988" cy="461665"/>
          </a:xfrm>
          <a:prstGeom prst="rect">
            <a:avLst/>
          </a:prstGeom>
          <a:noFill/>
        </p:spPr>
        <p:txBody>
          <a:bodyPr wrap="square" rtlCol="0">
            <a:spAutoFit/>
          </a:bodyPr>
          <a:lstStyle/>
          <a:p>
            <a:r>
              <a:rPr lang="en-US" sz="2400">
                <a:solidFill>
                  <a:srgbClr val="FFFF00"/>
                </a:solidFill>
              </a:rPr>
              <a:t>Cancer</a:t>
            </a:r>
          </a:p>
        </p:txBody>
      </p:sp>
      <p:sp>
        <p:nvSpPr>
          <p:cNvPr id="11" name="TextBox 10">
            <a:extLst>
              <a:ext uri="{FF2B5EF4-FFF2-40B4-BE49-F238E27FC236}">
                <a16:creationId xmlns:a16="http://schemas.microsoft.com/office/drawing/2014/main" id="{8CBEF045-C985-7B45-9FC2-BB66B694B578}"/>
              </a:ext>
            </a:extLst>
          </p:cNvPr>
          <p:cNvSpPr txBox="1"/>
          <p:nvPr/>
        </p:nvSpPr>
        <p:spPr>
          <a:xfrm>
            <a:off x="6987097" y="5502534"/>
            <a:ext cx="2796988" cy="461665"/>
          </a:xfrm>
          <a:prstGeom prst="rect">
            <a:avLst/>
          </a:prstGeom>
          <a:noFill/>
        </p:spPr>
        <p:txBody>
          <a:bodyPr wrap="square" rtlCol="0">
            <a:spAutoFit/>
          </a:bodyPr>
          <a:lstStyle/>
          <a:p>
            <a:r>
              <a:rPr lang="en-US" sz="2400">
                <a:solidFill>
                  <a:srgbClr val="FFFF00"/>
                </a:solidFill>
              </a:rPr>
              <a:t>Chronic Pain</a:t>
            </a:r>
          </a:p>
        </p:txBody>
      </p:sp>
      <p:sp>
        <p:nvSpPr>
          <p:cNvPr id="12" name="TextBox 11">
            <a:extLst>
              <a:ext uri="{FF2B5EF4-FFF2-40B4-BE49-F238E27FC236}">
                <a16:creationId xmlns:a16="http://schemas.microsoft.com/office/drawing/2014/main" id="{09C5E4FD-877F-E446-939A-D04B66179498}"/>
              </a:ext>
            </a:extLst>
          </p:cNvPr>
          <p:cNvSpPr txBox="1"/>
          <p:nvPr/>
        </p:nvSpPr>
        <p:spPr>
          <a:xfrm>
            <a:off x="9762565" y="4975408"/>
            <a:ext cx="2796988" cy="461665"/>
          </a:xfrm>
          <a:prstGeom prst="rect">
            <a:avLst/>
          </a:prstGeom>
          <a:noFill/>
        </p:spPr>
        <p:txBody>
          <a:bodyPr wrap="square" rtlCol="0">
            <a:spAutoFit/>
          </a:bodyPr>
          <a:lstStyle/>
          <a:p>
            <a:r>
              <a:rPr lang="en-US" sz="2400">
                <a:solidFill>
                  <a:srgbClr val="FFFF00"/>
                </a:solidFill>
              </a:rPr>
              <a:t>PTSD</a:t>
            </a:r>
          </a:p>
        </p:txBody>
      </p:sp>
      <p:sp>
        <p:nvSpPr>
          <p:cNvPr id="15" name="TextBox 14">
            <a:extLst>
              <a:ext uri="{FF2B5EF4-FFF2-40B4-BE49-F238E27FC236}">
                <a16:creationId xmlns:a16="http://schemas.microsoft.com/office/drawing/2014/main" id="{03F6995B-585E-1746-8B44-D344843DF9F3}"/>
              </a:ext>
            </a:extLst>
          </p:cNvPr>
          <p:cNvSpPr txBox="1"/>
          <p:nvPr/>
        </p:nvSpPr>
        <p:spPr>
          <a:xfrm>
            <a:off x="3914115" y="3571694"/>
            <a:ext cx="4511035" cy="1446550"/>
          </a:xfrm>
          <a:prstGeom prst="rect">
            <a:avLst/>
          </a:prstGeom>
          <a:noFill/>
        </p:spPr>
        <p:txBody>
          <a:bodyPr wrap="square" rtlCol="0">
            <a:spAutoFit/>
          </a:bodyPr>
          <a:lstStyle/>
          <a:p>
            <a:pPr algn="ctr"/>
            <a:r>
              <a:rPr lang="en-US" sz="4400">
                <a:solidFill>
                  <a:schemeClr val="bg1"/>
                </a:solidFill>
              </a:rPr>
              <a:t>Recovery - Health</a:t>
            </a:r>
          </a:p>
        </p:txBody>
      </p:sp>
      <p:sp>
        <p:nvSpPr>
          <p:cNvPr id="16" name="TextBox 15">
            <a:extLst>
              <a:ext uri="{FF2B5EF4-FFF2-40B4-BE49-F238E27FC236}">
                <a16:creationId xmlns:a16="http://schemas.microsoft.com/office/drawing/2014/main" id="{2F9C7201-A021-2148-A5B6-B7CCE7603869}"/>
              </a:ext>
            </a:extLst>
          </p:cNvPr>
          <p:cNvSpPr txBox="1"/>
          <p:nvPr/>
        </p:nvSpPr>
        <p:spPr>
          <a:xfrm>
            <a:off x="4113489" y="5077606"/>
            <a:ext cx="4065536" cy="646331"/>
          </a:xfrm>
          <a:prstGeom prst="rect">
            <a:avLst/>
          </a:prstGeom>
          <a:noFill/>
        </p:spPr>
        <p:txBody>
          <a:bodyPr wrap="none" rtlCol="0">
            <a:spAutoFit/>
          </a:bodyPr>
          <a:lstStyle/>
          <a:p>
            <a:pPr algn="ctr"/>
            <a:r>
              <a:rPr lang="en-US" sz="3600">
                <a:solidFill>
                  <a:schemeClr val="bg1"/>
                </a:solidFill>
              </a:rPr>
              <a:t>Disease - </a:t>
            </a:r>
            <a:r>
              <a:rPr lang="en-US" sz="3600" err="1">
                <a:solidFill>
                  <a:schemeClr val="bg1"/>
                </a:solidFill>
              </a:rPr>
              <a:t>Disorder</a:t>
            </a:r>
            <a:r>
              <a:rPr lang="en-US" sz="1400" err="1"/>
              <a:t>r</a:t>
            </a:r>
            <a:endParaRPr lang="en-US" sz="1400"/>
          </a:p>
        </p:txBody>
      </p:sp>
      <p:cxnSp>
        <p:nvCxnSpPr>
          <p:cNvPr id="18" name="Straight Connector 17">
            <a:extLst>
              <a:ext uri="{FF2B5EF4-FFF2-40B4-BE49-F238E27FC236}">
                <a16:creationId xmlns:a16="http://schemas.microsoft.com/office/drawing/2014/main" id="{6C457CF5-55D1-8A4B-86E6-2F112DA2B5A0}"/>
              </a:ext>
            </a:extLst>
          </p:cNvPr>
          <p:cNvCxnSpPr/>
          <p:nvPr/>
        </p:nvCxnSpPr>
        <p:spPr>
          <a:xfrm>
            <a:off x="-53789" y="3861996"/>
            <a:ext cx="634701"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A1ED6A-89CF-9C40-8DF0-9D7EBB80A90E}"/>
              </a:ext>
            </a:extLst>
          </p:cNvPr>
          <p:cNvCxnSpPr/>
          <p:nvPr/>
        </p:nvCxnSpPr>
        <p:spPr>
          <a:xfrm>
            <a:off x="11338560" y="4020808"/>
            <a:ext cx="85344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DBC6129-3F2C-C94E-AA9D-D655BCDFE3C8}"/>
              </a:ext>
            </a:extLst>
          </p:cNvPr>
          <p:cNvSpPr txBox="1"/>
          <p:nvPr/>
        </p:nvSpPr>
        <p:spPr>
          <a:xfrm>
            <a:off x="263560" y="147156"/>
            <a:ext cx="11501720" cy="3539046"/>
          </a:xfrm>
          <a:prstGeom prst="rect">
            <a:avLst/>
          </a:prstGeom>
          <a:gradFill flip="none" rotWithShape="1">
            <a:gsLst>
              <a:gs pos="0">
                <a:schemeClr val="accent1">
                  <a:tint val="66000"/>
                  <a:satMod val="160000"/>
                  <a:alpha val="15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733">
                <a:solidFill>
                  <a:schemeClr val="bg1"/>
                </a:solidFill>
              </a:rPr>
              <a:t>Community, Relationships, Recovery Capital,  Strengths, Solutions, Agency/Autonomy, Connection, Hope, Identity, Meaning, Purpose, Exercise, Nutrition, Sleep, Stress Management, Wellbeing, Health, Positive Emotions, Altruism, Volunteering, Learning, Creativity, Spirituality, Engagement, Flow, Resilience</a:t>
            </a:r>
          </a:p>
        </p:txBody>
      </p:sp>
    </p:spTree>
    <p:extLst>
      <p:ext uri="{BB962C8B-B14F-4D97-AF65-F5344CB8AC3E}">
        <p14:creationId xmlns:p14="http://schemas.microsoft.com/office/powerpoint/2010/main" val="182995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A46D68B-1D7E-6443-BDF4-352FA980652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5A92DF-0457-F44B-8A50-4371C1CCF9C3}"/>
              </a:ext>
            </a:extLst>
          </p:cNvPr>
          <p:cNvSpPr>
            <a:spLocks noGrp="1"/>
          </p:cNvSpPr>
          <p:nvPr>
            <p:ph type="sldNum" sz="quarter" idx="12"/>
          </p:nvPr>
        </p:nvSpPr>
        <p:spPr/>
        <p:txBody>
          <a:bodyPr/>
          <a:lstStyle/>
          <a:p>
            <a:fld id="{6D22F896-40B5-4ADD-8801-0D06FADFA095}" type="slidenum">
              <a:rPr lang="en-US" smtClean="0"/>
              <a:t>17</a:t>
            </a:fld>
            <a:endParaRPr lang="en-US" dirty="0"/>
          </a:p>
        </p:txBody>
      </p:sp>
      <p:pic>
        <p:nvPicPr>
          <p:cNvPr id="5" name="Content Placeholder 3">
            <a:extLst>
              <a:ext uri="{FF2B5EF4-FFF2-40B4-BE49-F238E27FC236}">
                <a16:creationId xmlns:a16="http://schemas.microsoft.com/office/drawing/2014/main" id="{D2FEA8D2-2362-3D40-9029-61295FDFD0B8}"/>
              </a:ext>
            </a:extLst>
          </p:cNvPr>
          <p:cNvPicPr>
            <a:picLocks noChangeAspect="1"/>
          </p:cNvPicPr>
          <p:nvPr/>
        </p:nvPicPr>
        <p:blipFill>
          <a:blip r:embed="rId2"/>
          <a:stretch>
            <a:fillRect/>
          </a:stretch>
        </p:blipFill>
        <p:spPr>
          <a:xfrm>
            <a:off x="2557928" y="1"/>
            <a:ext cx="7295747" cy="6857935"/>
          </a:xfrm>
          <a:prstGeom prst="rect">
            <a:avLst/>
          </a:prstGeom>
        </p:spPr>
      </p:pic>
    </p:spTree>
    <p:extLst>
      <p:ext uri="{BB962C8B-B14F-4D97-AF65-F5344CB8AC3E}">
        <p14:creationId xmlns:p14="http://schemas.microsoft.com/office/powerpoint/2010/main" val="4113581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B2717-125B-0746-9E39-D5B8AF5DE6EE}"/>
              </a:ext>
            </a:extLst>
          </p:cNvPr>
          <p:cNvSpPr>
            <a:spLocks noGrp="1"/>
          </p:cNvSpPr>
          <p:nvPr>
            <p:ph type="title"/>
          </p:nvPr>
        </p:nvSpPr>
        <p:spPr>
          <a:xfrm>
            <a:off x="985196" y="488728"/>
            <a:ext cx="9911200" cy="528400"/>
          </a:xfrm>
        </p:spPr>
        <p:txBody>
          <a:bodyPr>
            <a:normAutofit fontScale="90000"/>
          </a:bodyPr>
          <a:lstStyle/>
          <a:p>
            <a:r>
              <a:rPr lang="en-US" dirty="0">
                <a:solidFill>
                  <a:srgbClr val="FFFF00"/>
                </a:solidFill>
              </a:rPr>
              <a:t>Epic Study (European Prospective Study </a:t>
            </a:r>
            <a:br>
              <a:rPr lang="en-US" dirty="0">
                <a:solidFill>
                  <a:srgbClr val="FFFF00"/>
                </a:solidFill>
              </a:rPr>
            </a:br>
            <a:r>
              <a:rPr lang="en-US" dirty="0">
                <a:solidFill>
                  <a:srgbClr val="FFFF00"/>
                </a:solidFill>
              </a:rPr>
              <a:t>into Cancer and Nutrition)</a:t>
            </a:r>
            <a:endParaRPr lang="en-US" dirty="0"/>
          </a:p>
        </p:txBody>
      </p:sp>
      <p:sp>
        <p:nvSpPr>
          <p:cNvPr id="3" name="Content Placeholder 2">
            <a:extLst>
              <a:ext uri="{FF2B5EF4-FFF2-40B4-BE49-F238E27FC236}">
                <a16:creationId xmlns:a16="http://schemas.microsoft.com/office/drawing/2014/main" id="{673BD08E-6091-A648-955D-C321D2B69436}"/>
              </a:ext>
            </a:extLst>
          </p:cNvPr>
          <p:cNvSpPr>
            <a:spLocks noGrp="1"/>
          </p:cNvSpPr>
          <p:nvPr>
            <p:ph idx="1"/>
          </p:nvPr>
        </p:nvSpPr>
        <p:spPr>
          <a:xfrm>
            <a:off x="1140400" y="3013304"/>
            <a:ext cx="9911200" cy="4045200"/>
          </a:xfrm>
        </p:spPr>
        <p:txBody>
          <a:bodyPr/>
          <a:lstStyle/>
          <a:p>
            <a:r>
              <a:rPr lang="en-US" sz="2800" dirty="0"/>
              <a:t>78% decrease in chronic disease</a:t>
            </a:r>
          </a:p>
          <a:p>
            <a:r>
              <a:rPr lang="en-US" sz="2800" dirty="0"/>
              <a:t>93% reduced diabetes</a:t>
            </a:r>
          </a:p>
          <a:p>
            <a:r>
              <a:rPr lang="en-US" sz="2800" dirty="0"/>
              <a:t>81% reduced heart attack</a:t>
            </a:r>
          </a:p>
          <a:p>
            <a:r>
              <a:rPr lang="en-US" sz="2800" dirty="0"/>
              <a:t>50% reduced stroke</a:t>
            </a:r>
          </a:p>
          <a:p>
            <a:r>
              <a:rPr lang="en-US" sz="2800" dirty="0"/>
              <a:t>36% reduction all types of cancer</a:t>
            </a:r>
          </a:p>
          <a:p>
            <a:endParaRPr lang="en-US" dirty="0"/>
          </a:p>
        </p:txBody>
      </p:sp>
      <p:sp>
        <p:nvSpPr>
          <p:cNvPr id="4" name="Footer Placeholder 3">
            <a:extLst>
              <a:ext uri="{FF2B5EF4-FFF2-40B4-BE49-F238E27FC236}">
                <a16:creationId xmlns:a16="http://schemas.microsoft.com/office/drawing/2014/main" id="{86CFDC9F-6370-9A42-B25F-7D17E54ABF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A0B75C-771E-3D40-B9CA-4C8052D40182}"/>
              </a:ext>
            </a:extLst>
          </p:cNvPr>
          <p:cNvSpPr>
            <a:spLocks noGrp="1"/>
          </p:cNvSpPr>
          <p:nvPr>
            <p:ph type="sldNum" sz="quarter" idx="12"/>
          </p:nvPr>
        </p:nvSpPr>
        <p:spPr/>
        <p:txBody>
          <a:bodyPr/>
          <a:lstStyle/>
          <a:p>
            <a:fld id="{6D22F896-40B5-4ADD-8801-0D06FADFA095}" type="slidenum">
              <a:rPr lang="en-US" smtClean="0"/>
              <a:t>18</a:t>
            </a:fld>
            <a:endParaRPr lang="en-US" dirty="0"/>
          </a:p>
        </p:txBody>
      </p:sp>
      <p:sp>
        <p:nvSpPr>
          <p:cNvPr id="6" name="TextBox 5">
            <a:extLst>
              <a:ext uri="{FF2B5EF4-FFF2-40B4-BE49-F238E27FC236}">
                <a16:creationId xmlns:a16="http://schemas.microsoft.com/office/drawing/2014/main" id="{D36A306A-38A9-AA46-B5BD-A70247238017}"/>
              </a:ext>
            </a:extLst>
          </p:cNvPr>
          <p:cNvSpPr txBox="1"/>
          <p:nvPr/>
        </p:nvSpPr>
        <p:spPr>
          <a:xfrm>
            <a:off x="1086610" y="1550628"/>
            <a:ext cx="10428453" cy="1692964"/>
          </a:xfrm>
          <a:prstGeom prst="rect">
            <a:avLst/>
          </a:prstGeom>
          <a:noFill/>
        </p:spPr>
        <p:txBody>
          <a:bodyPr wrap="square" rtlCol="0">
            <a:spAutoFit/>
          </a:bodyPr>
          <a:lstStyle/>
          <a:p>
            <a:r>
              <a:rPr lang="en-US" sz="2667" dirty="0"/>
              <a:t>25,000 people counselled: regular exercise, non-smoking, weight reduction,  switch to low meat diet,  lots of fruits, veggies, grains. At 15 years – compared to control group:</a:t>
            </a:r>
          </a:p>
          <a:p>
            <a:endParaRPr lang="en-US" sz="2400" dirty="0"/>
          </a:p>
        </p:txBody>
      </p:sp>
      <p:sp>
        <p:nvSpPr>
          <p:cNvPr id="7" name="Rectangle 6">
            <a:extLst>
              <a:ext uri="{FF2B5EF4-FFF2-40B4-BE49-F238E27FC236}">
                <a16:creationId xmlns:a16="http://schemas.microsoft.com/office/drawing/2014/main" id="{652896CE-9E5C-2447-AE88-1740BE64F855}"/>
              </a:ext>
            </a:extLst>
          </p:cNvPr>
          <p:cNvSpPr/>
          <p:nvPr/>
        </p:nvSpPr>
        <p:spPr>
          <a:xfrm>
            <a:off x="6108955" y="6402504"/>
            <a:ext cx="5145961" cy="461665"/>
          </a:xfrm>
          <a:prstGeom prst="rect">
            <a:avLst/>
          </a:prstGeom>
        </p:spPr>
        <p:txBody>
          <a:bodyPr wrap="none">
            <a:spAutoFit/>
          </a:bodyPr>
          <a:lstStyle/>
          <a:p>
            <a:r>
              <a:rPr lang="en-CA" sz="2400" dirty="0">
                <a:solidFill>
                  <a:srgbClr val="FFFF00"/>
                </a:solidFill>
              </a:rPr>
              <a:t>Ornish D. Undo It! Random House </a:t>
            </a:r>
          </a:p>
        </p:txBody>
      </p:sp>
      <p:pic>
        <p:nvPicPr>
          <p:cNvPr id="8" name="Picture 7">
            <a:extLst>
              <a:ext uri="{FF2B5EF4-FFF2-40B4-BE49-F238E27FC236}">
                <a16:creationId xmlns:a16="http://schemas.microsoft.com/office/drawing/2014/main" id="{B7E6F1F8-8103-6C47-8FB5-BCF116065336}"/>
              </a:ext>
            </a:extLst>
          </p:cNvPr>
          <p:cNvPicPr>
            <a:picLocks noChangeAspect="1"/>
          </p:cNvPicPr>
          <p:nvPr/>
        </p:nvPicPr>
        <p:blipFill>
          <a:blip r:embed="rId2"/>
          <a:stretch>
            <a:fillRect/>
          </a:stretch>
        </p:blipFill>
        <p:spPr>
          <a:xfrm>
            <a:off x="-6359" y="-4291"/>
            <a:ext cx="1104476" cy="1419435"/>
          </a:xfrm>
          <a:prstGeom prst="rect">
            <a:avLst/>
          </a:prstGeom>
        </p:spPr>
      </p:pic>
    </p:spTree>
    <p:extLst>
      <p:ext uri="{BB962C8B-B14F-4D97-AF65-F5344CB8AC3E}">
        <p14:creationId xmlns:p14="http://schemas.microsoft.com/office/powerpoint/2010/main" val="127652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5BF5809-5F5E-4F43-8056-E61325D8EFB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3291452-B771-294F-8BEF-2CEA5830036C}"/>
              </a:ext>
            </a:extLst>
          </p:cNvPr>
          <p:cNvSpPr>
            <a:spLocks noGrp="1"/>
          </p:cNvSpPr>
          <p:nvPr>
            <p:ph type="sldNum" sz="quarter" idx="12"/>
          </p:nvPr>
        </p:nvSpPr>
        <p:spPr/>
        <p:txBody>
          <a:bodyPr/>
          <a:lstStyle/>
          <a:p>
            <a:fld id="{6D22F896-40B5-4ADD-8801-0D06FADFA095}" type="slidenum">
              <a:rPr lang="en-US" smtClean="0"/>
              <a:t>19</a:t>
            </a:fld>
            <a:endParaRPr lang="en-US" dirty="0"/>
          </a:p>
        </p:txBody>
      </p:sp>
      <p:sp>
        <p:nvSpPr>
          <p:cNvPr id="8" name="Rectangle 7">
            <a:extLst>
              <a:ext uri="{FF2B5EF4-FFF2-40B4-BE49-F238E27FC236}">
                <a16:creationId xmlns:a16="http://schemas.microsoft.com/office/drawing/2014/main" id="{5CC6C259-38D3-B14D-88A6-49BABB095EE9}"/>
              </a:ext>
            </a:extLst>
          </p:cNvPr>
          <p:cNvSpPr/>
          <p:nvPr/>
        </p:nvSpPr>
        <p:spPr>
          <a:xfrm>
            <a:off x="1670261" y="1248215"/>
            <a:ext cx="10521739" cy="4843505"/>
          </a:xfrm>
          <a:prstGeom prst="rect">
            <a:avLst/>
          </a:prstGeom>
        </p:spPr>
        <p:txBody>
          <a:bodyPr wrap="square">
            <a:spAutoFit/>
          </a:bodyPr>
          <a:lstStyle/>
          <a:p>
            <a:endParaRPr lang="en-CA" sz="2667" dirty="0"/>
          </a:p>
          <a:p>
            <a:pPr>
              <a:lnSpc>
                <a:spcPct val="150000"/>
              </a:lnSpc>
            </a:pPr>
            <a:r>
              <a:rPr lang="en-CA" sz="3200" dirty="0"/>
              <a:t>Increase vegetables</a:t>
            </a:r>
          </a:p>
          <a:p>
            <a:pPr>
              <a:lnSpc>
                <a:spcPct val="150000"/>
              </a:lnSpc>
            </a:pPr>
            <a:r>
              <a:rPr lang="en-CA" sz="3200" dirty="0"/>
              <a:t>Decrease animal protein and fats</a:t>
            </a:r>
          </a:p>
          <a:p>
            <a:pPr>
              <a:lnSpc>
                <a:spcPct val="150000"/>
              </a:lnSpc>
            </a:pPr>
            <a:r>
              <a:rPr lang="en-CA" sz="3200" dirty="0"/>
              <a:t>Decrease refined carbs</a:t>
            </a:r>
          </a:p>
          <a:p>
            <a:pPr>
              <a:lnSpc>
                <a:spcPct val="150000"/>
              </a:lnSpc>
            </a:pPr>
            <a:r>
              <a:rPr lang="en-CA" sz="3200" dirty="0"/>
              <a:t>Minimize bad fats  (trans, saturated, hydrogenated)</a:t>
            </a:r>
          </a:p>
          <a:p>
            <a:pPr>
              <a:lnSpc>
                <a:spcPct val="150000"/>
              </a:lnSpc>
            </a:pPr>
            <a:r>
              <a:rPr lang="en-CA" sz="3200" dirty="0"/>
              <a:t>Eat “good fats” (omega-3, medium chain fatty acids)</a:t>
            </a:r>
          </a:p>
          <a:p>
            <a:pPr>
              <a:lnSpc>
                <a:spcPct val="150000"/>
              </a:lnSpc>
            </a:pPr>
            <a:r>
              <a:rPr lang="en-CA" sz="3200" dirty="0"/>
              <a:t>Organic is best</a:t>
            </a:r>
            <a:endParaRPr lang="en-US" sz="3200" dirty="0"/>
          </a:p>
        </p:txBody>
      </p:sp>
      <p:sp>
        <p:nvSpPr>
          <p:cNvPr id="9" name="TextBox 8">
            <a:extLst>
              <a:ext uri="{FF2B5EF4-FFF2-40B4-BE49-F238E27FC236}">
                <a16:creationId xmlns:a16="http://schemas.microsoft.com/office/drawing/2014/main" id="{D64B2D42-9B27-9348-841A-0269D4551FD4}"/>
              </a:ext>
            </a:extLst>
          </p:cNvPr>
          <p:cNvSpPr txBox="1"/>
          <p:nvPr/>
        </p:nvSpPr>
        <p:spPr>
          <a:xfrm>
            <a:off x="2199397" y="631623"/>
            <a:ext cx="7315200" cy="830997"/>
          </a:xfrm>
          <a:prstGeom prst="rect">
            <a:avLst/>
          </a:prstGeom>
          <a:noFill/>
        </p:spPr>
        <p:txBody>
          <a:bodyPr wrap="square" rtlCol="0">
            <a:spAutoFit/>
          </a:bodyPr>
          <a:lstStyle/>
          <a:p>
            <a:pPr algn="ctr"/>
            <a:r>
              <a:rPr lang="en-US" sz="4800" dirty="0">
                <a:solidFill>
                  <a:srgbClr val="FFFF00"/>
                </a:solidFill>
              </a:rPr>
              <a:t>Healthy Eating</a:t>
            </a:r>
          </a:p>
        </p:txBody>
      </p:sp>
      <p:pic>
        <p:nvPicPr>
          <p:cNvPr id="6" name="Picture 5">
            <a:extLst>
              <a:ext uri="{FF2B5EF4-FFF2-40B4-BE49-F238E27FC236}">
                <a16:creationId xmlns:a16="http://schemas.microsoft.com/office/drawing/2014/main" id="{63248CC3-9160-694E-9418-AC26AC0D7CEB}"/>
              </a:ext>
            </a:extLst>
          </p:cNvPr>
          <p:cNvPicPr>
            <a:picLocks noChangeAspect="1"/>
          </p:cNvPicPr>
          <p:nvPr/>
        </p:nvPicPr>
        <p:blipFill>
          <a:blip r:embed="rId2"/>
          <a:stretch>
            <a:fillRect/>
          </a:stretch>
        </p:blipFill>
        <p:spPr>
          <a:xfrm>
            <a:off x="-6359" y="-4291"/>
            <a:ext cx="1104476" cy="1419435"/>
          </a:xfrm>
          <a:prstGeom prst="rect">
            <a:avLst/>
          </a:prstGeom>
        </p:spPr>
      </p:pic>
    </p:spTree>
    <p:extLst>
      <p:ext uri="{BB962C8B-B14F-4D97-AF65-F5344CB8AC3E}">
        <p14:creationId xmlns:p14="http://schemas.microsoft.com/office/powerpoint/2010/main" val="189883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EC42D-3AEC-464A-9488-23C1B04AB4E5}"/>
              </a:ext>
            </a:extLst>
          </p:cNvPr>
          <p:cNvSpPr>
            <a:spLocks noGrp="1"/>
          </p:cNvSpPr>
          <p:nvPr>
            <p:ph type="title"/>
          </p:nvPr>
        </p:nvSpPr>
        <p:spPr>
          <a:xfrm>
            <a:off x="838743" y="1092481"/>
            <a:ext cx="9911200" cy="528400"/>
          </a:xfrm>
        </p:spPr>
        <p:txBody>
          <a:bodyPr>
            <a:normAutofit fontScale="90000"/>
          </a:bodyPr>
          <a:lstStyle/>
          <a:p>
            <a:pPr algn="ctr"/>
            <a:r>
              <a:rPr lang="en-US" dirty="0">
                <a:solidFill>
                  <a:srgbClr val="FFFF00"/>
                </a:solidFill>
              </a:rPr>
              <a:t>Your Facilitator</a:t>
            </a:r>
          </a:p>
        </p:txBody>
      </p:sp>
      <p:sp>
        <p:nvSpPr>
          <p:cNvPr id="3" name="Content Placeholder 2">
            <a:extLst>
              <a:ext uri="{FF2B5EF4-FFF2-40B4-BE49-F238E27FC236}">
                <a16:creationId xmlns:a16="http://schemas.microsoft.com/office/drawing/2014/main" id="{07A48289-F3CB-2842-9776-D86EB1646743}"/>
              </a:ext>
            </a:extLst>
          </p:cNvPr>
          <p:cNvSpPr>
            <a:spLocks noGrp="1"/>
          </p:cNvSpPr>
          <p:nvPr>
            <p:ph idx="1"/>
          </p:nvPr>
        </p:nvSpPr>
        <p:spPr>
          <a:xfrm>
            <a:off x="1616645" y="2333215"/>
            <a:ext cx="8003764" cy="4045200"/>
          </a:xfrm>
        </p:spPr>
        <p:txBody>
          <a:bodyPr>
            <a:normAutofit/>
          </a:bodyPr>
          <a:lstStyle/>
          <a:p>
            <a:r>
              <a:rPr lang="en-US" sz="2400" dirty="0"/>
              <a:t>35 years addiction medicine</a:t>
            </a:r>
          </a:p>
          <a:p>
            <a:r>
              <a:rPr lang="en-US" sz="2400" dirty="0"/>
              <a:t>medical educator - UBC</a:t>
            </a:r>
          </a:p>
          <a:p>
            <a:r>
              <a:rPr lang="en-US" sz="2400" dirty="0"/>
              <a:t>2016 – transitioned from addiction medicine to recovery medicine</a:t>
            </a:r>
          </a:p>
          <a:p>
            <a:r>
              <a:rPr lang="en-US" sz="2400" dirty="0"/>
              <a:t>author: Recovery Coaching Knowledge &amp; Skills</a:t>
            </a:r>
          </a:p>
          <a:p>
            <a:r>
              <a:rPr lang="en-US" sz="2400" dirty="0"/>
              <a:t>long-term addiction recovery</a:t>
            </a:r>
          </a:p>
        </p:txBody>
      </p:sp>
      <p:sp>
        <p:nvSpPr>
          <p:cNvPr id="4" name="Date Placeholder 3">
            <a:extLst>
              <a:ext uri="{FF2B5EF4-FFF2-40B4-BE49-F238E27FC236}">
                <a16:creationId xmlns:a16="http://schemas.microsoft.com/office/drawing/2014/main" id="{95793F5F-1CDE-1C41-9FD0-86C4A93DC6F0}"/>
              </a:ext>
            </a:extLst>
          </p:cNvPr>
          <p:cNvSpPr>
            <a:spLocks noGrp="1"/>
          </p:cNvSpPr>
          <p:nvPr>
            <p:ph type="dt" sz="half" idx="10"/>
          </p:nvPr>
        </p:nvSpPr>
        <p:spPr/>
        <p:txBody>
          <a:bodyPr/>
          <a:lstStyle/>
          <a:p>
            <a:fld id="{F0B5E1A9-8DBD-E94C-9FBF-791CCB1FA5E5}" type="datetime1">
              <a:rPr lang="en-CA" smtClean="0"/>
              <a:t>2023-07-17</a:t>
            </a:fld>
            <a:endParaRPr lang="en-US" dirty="0"/>
          </a:p>
        </p:txBody>
      </p:sp>
      <p:sp>
        <p:nvSpPr>
          <p:cNvPr id="5" name="Footer Placeholder 4">
            <a:extLst>
              <a:ext uri="{FF2B5EF4-FFF2-40B4-BE49-F238E27FC236}">
                <a16:creationId xmlns:a16="http://schemas.microsoft.com/office/drawing/2014/main" id="{DB7A69B8-6935-BC4E-969C-30E8495EC1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109E38-E98E-C246-992A-226D97714A71}"/>
              </a:ext>
            </a:extLst>
          </p:cNvPr>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8" name="Picture 7">
            <a:extLst>
              <a:ext uri="{FF2B5EF4-FFF2-40B4-BE49-F238E27FC236}">
                <a16:creationId xmlns:a16="http://schemas.microsoft.com/office/drawing/2014/main" id="{92AE9B18-51F7-C94D-A099-69B7432C865C}"/>
              </a:ext>
            </a:extLst>
          </p:cNvPr>
          <p:cNvPicPr>
            <a:picLocks noChangeAspect="1"/>
          </p:cNvPicPr>
          <p:nvPr/>
        </p:nvPicPr>
        <p:blipFill>
          <a:blip r:embed="rId2"/>
          <a:stretch>
            <a:fillRect/>
          </a:stretch>
        </p:blipFill>
        <p:spPr>
          <a:xfrm>
            <a:off x="20538" y="0"/>
            <a:ext cx="1527268" cy="2314043"/>
          </a:xfrm>
          <a:prstGeom prst="rect">
            <a:avLst/>
          </a:prstGeom>
        </p:spPr>
      </p:pic>
      <p:pic>
        <p:nvPicPr>
          <p:cNvPr id="9" name="Picture 8">
            <a:extLst>
              <a:ext uri="{FF2B5EF4-FFF2-40B4-BE49-F238E27FC236}">
                <a16:creationId xmlns:a16="http://schemas.microsoft.com/office/drawing/2014/main" id="{7010DD0C-773C-4148-B6A8-BA452C322788}"/>
              </a:ext>
            </a:extLst>
          </p:cNvPr>
          <p:cNvPicPr>
            <a:picLocks noChangeAspect="1"/>
          </p:cNvPicPr>
          <p:nvPr/>
        </p:nvPicPr>
        <p:blipFill>
          <a:blip r:embed="rId3"/>
          <a:stretch>
            <a:fillRect/>
          </a:stretch>
        </p:blipFill>
        <p:spPr>
          <a:xfrm>
            <a:off x="9844302" y="3893243"/>
            <a:ext cx="2305016" cy="2964756"/>
          </a:xfrm>
          <a:prstGeom prst="rect">
            <a:avLst/>
          </a:prstGeom>
        </p:spPr>
      </p:pic>
    </p:spTree>
    <p:extLst>
      <p:ext uri="{BB962C8B-B14F-4D97-AF65-F5344CB8AC3E}">
        <p14:creationId xmlns:p14="http://schemas.microsoft.com/office/powerpoint/2010/main" val="2717701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DF938-4949-9F4A-9ED1-7BBB1C6E1DD5}"/>
              </a:ext>
            </a:extLst>
          </p:cNvPr>
          <p:cNvSpPr>
            <a:spLocks noGrp="1"/>
          </p:cNvSpPr>
          <p:nvPr>
            <p:ph type="title"/>
          </p:nvPr>
        </p:nvSpPr>
        <p:spPr>
          <a:xfrm>
            <a:off x="2278319" y="915633"/>
            <a:ext cx="7958331" cy="1077229"/>
          </a:xfrm>
        </p:spPr>
        <p:txBody>
          <a:bodyPr/>
          <a:lstStyle/>
          <a:p>
            <a:pPr algn="ctr"/>
            <a:r>
              <a:rPr lang="en-US" dirty="0">
                <a:solidFill>
                  <a:srgbClr val="FFFF00"/>
                </a:solidFill>
              </a:rPr>
              <a:t>Exercise Benefits</a:t>
            </a:r>
          </a:p>
        </p:txBody>
      </p:sp>
      <p:sp>
        <p:nvSpPr>
          <p:cNvPr id="3" name="Content Placeholder 2">
            <a:extLst>
              <a:ext uri="{FF2B5EF4-FFF2-40B4-BE49-F238E27FC236}">
                <a16:creationId xmlns:a16="http://schemas.microsoft.com/office/drawing/2014/main" id="{DBDB6B2D-C397-7348-8543-32012A84B3F5}"/>
              </a:ext>
            </a:extLst>
          </p:cNvPr>
          <p:cNvSpPr>
            <a:spLocks noGrp="1"/>
          </p:cNvSpPr>
          <p:nvPr>
            <p:ph idx="1"/>
          </p:nvPr>
        </p:nvSpPr>
        <p:spPr>
          <a:xfrm>
            <a:off x="1876051" y="1930746"/>
            <a:ext cx="8687960" cy="4894980"/>
          </a:xfrm>
        </p:spPr>
        <p:txBody>
          <a:bodyPr>
            <a:normAutofit lnSpcReduction="10000"/>
          </a:bodyPr>
          <a:lstStyle/>
          <a:p>
            <a:r>
              <a:rPr lang="en-US" sz="2800" dirty="0"/>
              <a:t>25 min/day walking  increases life 7 years</a:t>
            </a:r>
          </a:p>
          <a:p>
            <a:r>
              <a:rPr lang="en-US" sz="2800" dirty="0"/>
              <a:t>15 min/day cut women’s risk of heart attack/stroke in half</a:t>
            </a:r>
          </a:p>
          <a:p>
            <a:r>
              <a:rPr lang="en-US" sz="2800" dirty="0"/>
              <a:t>Becoming a runner (slow/fast/longer/shorter) live 3 years longer</a:t>
            </a:r>
          </a:p>
          <a:p>
            <a:r>
              <a:rPr lang="en-US" sz="2800" dirty="0"/>
              <a:t>Every hr. running adds 7 </a:t>
            </a:r>
            <a:r>
              <a:rPr lang="en-US" sz="2800" dirty="0" err="1"/>
              <a:t>hrs</a:t>
            </a:r>
            <a:r>
              <a:rPr lang="en-US" sz="2800" dirty="0"/>
              <a:t> life (up to max. 3 </a:t>
            </a:r>
            <a:r>
              <a:rPr lang="en-US" sz="2800" dirty="0" err="1"/>
              <a:t>yrs</a:t>
            </a:r>
            <a:r>
              <a:rPr lang="en-US" sz="2800" dirty="0"/>
              <a:t>)</a:t>
            </a:r>
          </a:p>
          <a:p>
            <a:r>
              <a:rPr lang="en-US" sz="2800" dirty="0"/>
              <a:t>Adults who walked 40 min/d showed hippocampus growth: improved cognition and memory</a:t>
            </a:r>
          </a:p>
          <a:p>
            <a:endParaRPr lang="en-US" dirty="0"/>
          </a:p>
        </p:txBody>
      </p:sp>
      <p:sp>
        <p:nvSpPr>
          <p:cNvPr id="5" name="Slide Number Placeholder 4">
            <a:extLst>
              <a:ext uri="{FF2B5EF4-FFF2-40B4-BE49-F238E27FC236}">
                <a16:creationId xmlns:a16="http://schemas.microsoft.com/office/drawing/2014/main" id="{F1E571D7-0F50-B84E-A6D9-DEF1E7F56C12}"/>
              </a:ext>
            </a:extLst>
          </p:cNvPr>
          <p:cNvSpPr>
            <a:spLocks noGrp="1"/>
          </p:cNvSpPr>
          <p:nvPr>
            <p:ph type="sldNum" sz="quarter" idx="12"/>
          </p:nvPr>
        </p:nvSpPr>
        <p:spPr/>
        <p:txBody>
          <a:bodyPr/>
          <a:lstStyle/>
          <a:p>
            <a:fld id="{6D22F896-40B5-4ADD-8801-0D06FADFA095}" type="slidenum">
              <a:rPr lang="en-US" smtClean="0"/>
              <a:t>20</a:t>
            </a:fld>
            <a:endParaRPr lang="en-US" dirty="0"/>
          </a:p>
        </p:txBody>
      </p:sp>
      <p:pic>
        <p:nvPicPr>
          <p:cNvPr id="6" name="Picture 5">
            <a:extLst>
              <a:ext uri="{FF2B5EF4-FFF2-40B4-BE49-F238E27FC236}">
                <a16:creationId xmlns:a16="http://schemas.microsoft.com/office/drawing/2014/main" id="{24E44C0E-205E-4445-B9A0-39D60A994839}"/>
              </a:ext>
            </a:extLst>
          </p:cNvPr>
          <p:cNvPicPr>
            <a:picLocks noChangeAspect="1"/>
          </p:cNvPicPr>
          <p:nvPr/>
        </p:nvPicPr>
        <p:blipFill>
          <a:blip r:embed="rId2"/>
          <a:stretch>
            <a:fillRect/>
          </a:stretch>
        </p:blipFill>
        <p:spPr>
          <a:xfrm>
            <a:off x="-6359" y="-4291"/>
            <a:ext cx="1104476" cy="1419435"/>
          </a:xfrm>
          <a:prstGeom prst="rect">
            <a:avLst/>
          </a:prstGeom>
        </p:spPr>
      </p:pic>
    </p:spTree>
    <p:extLst>
      <p:ext uri="{BB962C8B-B14F-4D97-AF65-F5344CB8AC3E}">
        <p14:creationId xmlns:p14="http://schemas.microsoft.com/office/powerpoint/2010/main" val="4066759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65A8678-EED5-B346-8E4E-7ECDD22D8E9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CE67D0E-F302-734B-956F-612AB3AEDFB3}"/>
              </a:ext>
            </a:extLst>
          </p:cNvPr>
          <p:cNvSpPr>
            <a:spLocks noGrp="1"/>
          </p:cNvSpPr>
          <p:nvPr>
            <p:ph type="sldNum" sz="quarter" idx="12"/>
          </p:nvPr>
        </p:nvSpPr>
        <p:spPr/>
        <p:txBody>
          <a:bodyPr/>
          <a:lstStyle/>
          <a:p>
            <a:fld id="{6D22F896-40B5-4ADD-8801-0D06FADFA095}" type="slidenum">
              <a:rPr lang="en-US" smtClean="0"/>
              <a:t>21</a:t>
            </a:fld>
            <a:endParaRPr lang="en-US" dirty="0"/>
          </a:p>
        </p:txBody>
      </p:sp>
      <p:pic>
        <p:nvPicPr>
          <p:cNvPr id="6" name="Picture 5">
            <a:extLst>
              <a:ext uri="{FF2B5EF4-FFF2-40B4-BE49-F238E27FC236}">
                <a16:creationId xmlns:a16="http://schemas.microsoft.com/office/drawing/2014/main" id="{693432D2-66DE-7441-9DA4-A2F079896491}"/>
              </a:ext>
            </a:extLst>
          </p:cNvPr>
          <p:cNvPicPr>
            <a:picLocks noChangeAspect="1"/>
          </p:cNvPicPr>
          <p:nvPr/>
        </p:nvPicPr>
        <p:blipFill>
          <a:blip r:embed="rId2"/>
          <a:stretch>
            <a:fillRect/>
          </a:stretch>
        </p:blipFill>
        <p:spPr>
          <a:xfrm>
            <a:off x="-6359" y="-4291"/>
            <a:ext cx="1104476" cy="1419435"/>
          </a:xfrm>
          <a:prstGeom prst="rect">
            <a:avLst/>
          </a:prstGeom>
        </p:spPr>
      </p:pic>
      <p:sp>
        <p:nvSpPr>
          <p:cNvPr id="2" name="TextBox 1">
            <a:extLst>
              <a:ext uri="{FF2B5EF4-FFF2-40B4-BE49-F238E27FC236}">
                <a16:creationId xmlns:a16="http://schemas.microsoft.com/office/drawing/2014/main" id="{F2A0736C-1D52-2949-B04B-E7F5250C7CE8}"/>
              </a:ext>
            </a:extLst>
          </p:cNvPr>
          <p:cNvSpPr txBox="1"/>
          <p:nvPr/>
        </p:nvSpPr>
        <p:spPr>
          <a:xfrm>
            <a:off x="1518556" y="3502360"/>
            <a:ext cx="8471849" cy="3108543"/>
          </a:xfrm>
          <a:prstGeom prst="rect">
            <a:avLst/>
          </a:prstGeom>
          <a:noFill/>
        </p:spPr>
        <p:txBody>
          <a:bodyPr wrap="square" rtlCol="0">
            <a:spAutoFit/>
          </a:bodyPr>
          <a:lstStyle/>
          <a:p>
            <a:r>
              <a:rPr lang="en-US" sz="3600" dirty="0">
                <a:solidFill>
                  <a:schemeClr val="accent1">
                    <a:lumMod val="60000"/>
                    <a:lumOff val="40000"/>
                  </a:schemeClr>
                </a:solidFill>
              </a:rPr>
              <a:t>Stress is Good:</a:t>
            </a:r>
          </a:p>
          <a:p>
            <a:pPr marL="457200" indent="-457200">
              <a:buFont typeface="Arial" panose="020B0604020202020204" pitchFamily="34" charset="0"/>
              <a:buChar char="•"/>
            </a:pPr>
            <a:r>
              <a:rPr lang="en-US" sz="3200" dirty="0"/>
              <a:t>Bone/muscle strength</a:t>
            </a:r>
          </a:p>
          <a:p>
            <a:pPr marL="457200" indent="-457200">
              <a:buFont typeface="Arial" panose="020B0604020202020204" pitchFamily="34" charset="0"/>
              <a:buChar char="•"/>
            </a:pPr>
            <a:r>
              <a:rPr lang="en-US" sz="3200" dirty="0"/>
              <a:t>Enhanced learning</a:t>
            </a:r>
          </a:p>
          <a:p>
            <a:pPr marL="457200" indent="-457200">
              <a:buFont typeface="Arial" panose="020B0604020202020204" pitchFamily="34" charset="0"/>
              <a:buChar char="•"/>
            </a:pPr>
            <a:r>
              <a:rPr lang="en-US" sz="3200" dirty="0"/>
              <a:t>Improved performance</a:t>
            </a:r>
          </a:p>
          <a:p>
            <a:pPr marL="457200" indent="-457200">
              <a:buFont typeface="Arial" panose="020B0604020202020204" pitchFamily="34" charset="0"/>
              <a:buChar char="•"/>
            </a:pPr>
            <a:r>
              <a:rPr lang="en-US" sz="3200" dirty="0"/>
              <a:t>Survival</a:t>
            </a:r>
          </a:p>
          <a:p>
            <a:pPr marL="457200" indent="-457200">
              <a:buFont typeface="Arial" panose="020B0604020202020204" pitchFamily="34" charset="0"/>
              <a:buChar char="•"/>
            </a:pPr>
            <a:r>
              <a:rPr lang="en-US" sz="3200" dirty="0"/>
              <a:t>Pleasure, mood elevation</a:t>
            </a:r>
          </a:p>
        </p:txBody>
      </p:sp>
      <p:sp>
        <p:nvSpPr>
          <p:cNvPr id="7" name="TextBox 6">
            <a:extLst>
              <a:ext uri="{FF2B5EF4-FFF2-40B4-BE49-F238E27FC236}">
                <a16:creationId xmlns:a16="http://schemas.microsoft.com/office/drawing/2014/main" id="{A39EE504-1469-7E49-B11F-CD59C3C69080}"/>
              </a:ext>
            </a:extLst>
          </p:cNvPr>
          <p:cNvSpPr txBox="1"/>
          <p:nvPr/>
        </p:nvSpPr>
        <p:spPr>
          <a:xfrm>
            <a:off x="1567543" y="830343"/>
            <a:ext cx="9046028" cy="2893100"/>
          </a:xfrm>
          <a:prstGeom prst="rect">
            <a:avLst/>
          </a:prstGeom>
          <a:noFill/>
        </p:spPr>
        <p:txBody>
          <a:bodyPr wrap="square" rtlCol="0">
            <a:spAutoFit/>
          </a:bodyPr>
          <a:lstStyle/>
          <a:p>
            <a:r>
              <a:rPr lang="en-US" sz="3600" dirty="0">
                <a:solidFill>
                  <a:schemeClr val="accent1">
                    <a:lumMod val="60000"/>
                    <a:lumOff val="40000"/>
                  </a:schemeClr>
                </a:solidFill>
              </a:rPr>
              <a:t>Stress is Bad:</a:t>
            </a:r>
          </a:p>
          <a:p>
            <a:pPr marL="457200" indent="-457200">
              <a:buFont typeface="Arial" panose="020B0604020202020204" pitchFamily="34" charset="0"/>
              <a:buChar char="•"/>
            </a:pPr>
            <a:r>
              <a:rPr lang="en-US" sz="3200" dirty="0"/>
              <a:t>Immune system depression: infection, cancer</a:t>
            </a:r>
          </a:p>
          <a:p>
            <a:pPr marL="457200" indent="-457200">
              <a:buFont typeface="Arial" panose="020B0604020202020204" pitchFamily="34" charset="0"/>
              <a:buChar char="•"/>
            </a:pPr>
            <a:r>
              <a:rPr lang="en-US" sz="3200" dirty="0"/>
              <a:t>Accelerated aging</a:t>
            </a:r>
          </a:p>
          <a:p>
            <a:pPr marL="457200" indent="-457200">
              <a:buFont typeface="Arial" panose="020B0604020202020204" pitchFamily="34" charset="0"/>
              <a:buChar char="•"/>
            </a:pPr>
            <a:r>
              <a:rPr lang="en-US" sz="3200" dirty="0"/>
              <a:t>Heart disease, autoinflammatory diseases, accidents, depression, suicide, dementia</a:t>
            </a:r>
          </a:p>
          <a:p>
            <a:r>
              <a:rPr lang="en-US" dirty="0"/>
              <a:t>	</a:t>
            </a:r>
          </a:p>
        </p:txBody>
      </p:sp>
    </p:spTree>
    <p:extLst>
      <p:ext uri="{BB962C8B-B14F-4D97-AF65-F5344CB8AC3E}">
        <p14:creationId xmlns:p14="http://schemas.microsoft.com/office/powerpoint/2010/main" val="243639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B121DC-7435-BA43-8FE5-C3088FEE4748}"/>
              </a:ext>
            </a:extLst>
          </p:cNvPr>
          <p:cNvSpPr>
            <a:spLocks noGrp="1"/>
          </p:cNvSpPr>
          <p:nvPr>
            <p:ph idx="1"/>
          </p:nvPr>
        </p:nvSpPr>
        <p:spPr>
          <a:xfrm>
            <a:off x="1014417" y="1236565"/>
            <a:ext cx="9911200" cy="4045200"/>
          </a:xfrm>
        </p:spPr>
        <p:txBody>
          <a:bodyPr/>
          <a:lstStyle/>
          <a:p>
            <a:pPr marL="101597" indent="0" algn="ctr">
              <a:buNone/>
            </a:pPr>
            <a:r>
              <a:rPr lang="en-US" sz="4800" b="1" i="1" dirty="0"/>
              <a:t>“Lack of social connection </a:t>
            </a:r>
          </a:p>
          <a:p>
            <a:pPr marL="101597" indent="0" algn="ctr">
              <a:buNone/>
            </a:pPr>
            <a:r>
              <a:rPr lang="en-US" sz="4800" b="1" i="1" dirty="0"/>
              <a:t>is more harmful to health </a:t>
            </a:r>
          </a:p>
          <a:p>
            <a:pPr marL="101597" indent="0" algn="ctr">
              <a:buNone/>
            </a:pPr>
            <a:r>
              <a:rPr lang="en-US" sz="4800" b="1" i="1" dirty="0"/>
              <a:t>than obesity, smoking and high blood pressure”</a:t>
            </a:r>
          </a:p>
        </p:txBody>
      </p:sp>
      <p:sp>
        <p:nvSpPr>
          <p:cNvPr id="4" name="Footer Placeholder 3">
            <a:extLst>
              <a:ext uri="{FF2B5EF4-FFF2-40B4-BE49-F238E27FC236}">
                <a16:creationId xmlns:a16="http://schemas.microsoft.com/office/drawing/2014/main" id="{45D00273-C472-CF4A-9571-C8725659C3D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B9BC6CA-A7C9-0744-9407-D95CEB129EA7}"/>
              </a:ext>
            </a:extLst>
          </p:cNvPr>
          <p:cNvSpPr>
            <a:spLocks noGrp="1"/>
          </p:cNvSpPr>
          <p:nvPr>
            <p:ph type="sldNum" sz="quarter" idx="12"/>
          </p:nvPr>
        </p:nvSpPr>
        <p:spPr/>
        <p:txBody>
          <a:bodyPr/>
          <a:lstStyle/>
          <a:p>
            <a:fld id="{6D22F896-40B5-4ADD-8801-0D06FADFA095}" type="slidenum">
              <a:rPr lang="en-US" smtClean="0"/>
              <a:t>22</a:t>
            </a:fld>
            <a:endParaRPr lang="en-US" dirty="0"/>
          </a:p>
        </p:txBody>
      </p:sp>
      <p:sp>
        <p:nvSpPr>
          <p:cNvPr id="6" name="Rectangle 5">
            <a:extLst>
              <a:ext uri="{FF2B5EF4-FFF2-40B4-BE49-F238E27FC236}">
                <a16:creationId xmlns:a16="http://schemas.microsoft.com/office/drawing/2014/main" id="{F8144507-6431-F544-88B8-80C32CCCF3BC}"/>
              </a:ext>
            </a:extLst>
          </p:cNvPr>
          <p:cNvSpPr/>
          <p:nvPr/>
        </p:nvSpPr>
        <p:spPr>
          <a:xfrm>
            <a:off x="5114630" y="5826732"/>
            <a:ext cx="6096000" cy="748795"/>
          </a:xfrm>
          <a:prstGeom prst="rect">
            <a:avLst/>
          </a:prstGeom>
        </p:spPr>
        <p:txBody>
          <a:bodyPr>
            <a:spAutoFit/>
          </a:bodyPr>
          <a:lstStyle/>
          <a:p>
            <a:pPr algn="r"/>
            <a:r>
              <a:rPr lang="en-CA" sz="2133" i="1" dirty="0">
                <a:latin typeface="Asap"/>
              </a:rPr>
              <a:t>House, Landis, Anderson, </a:t>
            </a:r>
            <a:r>
              <a:rPr lang="en-CA" sz="2133" i="1" dirty="0"/>
              <a:t>Science </a:t>
            </a:r>
            <a:r>
              <a:rPr lang="en-CA" sz="2133" dirty="0"/>
              <a:t> 29 Jul 1988:</a:t>
            </a:r>
            <a:br>
              <a:rPr lang="en-CA" sz="2133" dirty="0"/>
            </a:br>
            <a:r>
              <a:rPr lang="en-CA" sz="2133" dirty="0"/>
              <a:t>Vol. 241, Issue 4865, pp. 540-545</a:t>
            </a:r>
            <a:endParaRPr lang="en-CA" sz="2133" dirty="0">
              <a:latin typeface="Asap"/>
            </a:endParaRPr>
          </a:p>
        </p:txBody>
      </p:sp>
      <p:pic>
        <p:nvPicPr>
          <p:cNvPr id="7" name="Picture 6">
            <a:extLst>
              <a:ext uri="{FF2B5EF4-FFF2-40B4-BE49-F238E27FC236}">
                <a16:creationId xmlns:a16="http://schemas.microsoft.com/office/drawing/2014/main" id="{2556EA84-F9E9-534C-8A0C-799699F139BB}"/>
              </a:ext>
            </a:extLst>
          </p:cNvPr>
          <p:cNvPicPr>
            <a:picLocks noChangeAspect="1"/>
          </p:cNvPicPr>
          <p:nvPr/>
        </p:nvPicPr>
        <p:blipFill>
          <a:blip r:embed="rId2"/>
          <a:stretch>
            <a:fillRect/>
          </a:stretch>
        </p:blipFill>
        <p:spPr>
          <a:xfrm>
            <a:off x="-6359" y="-4291"/>
            <a:ext cx="1104476" cy="1419435"/>
          </a:xfrm>
          <a:prstGeom prst="rect">
            <a:avLst/>
          </a:prstGeom>
        </p:spPr>
      </p:pic>
    </p:spTree>
    <p:extLst>
      <p:ext uri="{BB962C8B-B14F-4D97-AF65-F5344CB8AC3E}">
        <p14:creationId xmlns:p14="http://schemas.microsoft.com/office/powerpoint/2010/main" val="1221657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75279-9744-3E44-A3B9-0B6E78FD9064}"/>
              </a:ext>
            </a:extLst>
          </p:cNvPr>
          <p:cNvSpPr>
            <a:spLocks noGrp="1"/>
          </p:cNvSpPr>
          <p:nvPr>
            <p:ph type="title"/>
          </p:nvPr>
        </p:nvSpPr>
        <p:spPr>
          <a:xfrm>
            <a:off x="1186408" y="1326813"/>
            <a:ext cx="9911200" cy="528400"/>
          </a:xfrm>
        </p:spPr>
        <p:txBody>
          <a:bodyPr>
            <a:noAutofit/>
          </a:bodyPr>
          <a:lstStyle/>
          <a:p>
            <a:pPr algn="ctr"/>
            <a:r>
              <a:rPr lang="en-US" sz="4000" dirty="0">
                <a:solidFill>
                  <a:srgbClr val="FFFF00"/>
                </a:solidFill>
              </a:rPr>
              <a:t>Lifestyle Health Recommendations</a:t>
            </a:r>
          </a:p>
        </p:txBody>
      </p:sp>
      <p:sp>
        <p:nvSpPr>
          <p:cNvPr id="3" name="Content Placeholder 2">
            <a:extLst>
              <a:ext uri="{FF2B5EF4-FFF2-40B4-BE49-F238E27FC236}">
                <a16:creationId xmlns:a16="http://schemas.microsoft.com/office/drawing/2014/main" id="{8193A7CD-A4E0-044E-A135-16012469FE66}"/>
              </a:ext>
            </a:extLst>
          </p:cNvPr>
          <p:cNvSpPr>
            <a:spLocks noGrp="1"/>
          </p:cNvSpPr>
          <p:nvPr>
            <p:ph idx="1"/>
          </p:nvPr>
        </p:nvSpPr>
        <p:spPr>
          <a:xfrm>
            <a:off x="213840" y="2069043"/>
            <a:ext cx="11270827" cy="4527872"/>
          </a:xfrm>
        </p:spPr>
        <p:txBody>
          <a:bodyPr>
            <a:normAutofit fontScale="77500" lnSpcReduction="20000"/>
          </a:bodyPr>
          <a:lstStyle/>
          <a:p>
            <a:pPr marL="990575" indent="-990575">
              <a:buFont typeface="+mj-lt"/>
              <a:buAutoNum type="arabicPeriod"/>
            </a:pPr>
            <a:r>
              <a:rPr lang="en-US" sz="3733" dirty="0"/>
              <a:t>Exercise most days</a:t>
            </a:r>
          </a:p>
          <a:p>
            <a:pPr marL="990575" indent="-990575">
              <a:buFont typeface="+mj-lt"/>
              <a:buAutoNum type="arabicPeriod"/>
            </a:pPr>
            <a:r>
              <a:rPr lang="en-US" sz="3733" dirty="0"/>
              <a:t>Eat mostly plant-based food (low on food chain)</a:t>
            </a:r>
          </a:p>
          <a:p>
            <a:pPr marL="990575" indent="-990575">
              <a:buFont typeface="+mj-lt"/>
              <a:buAutoNum type="arabicPeriod"/>
            </a:pPr>
            <a:r>
              <a:rPr lang="en-US" sz="3733" dirty="0"/>
              <a:t>Avoid: excessive sweets, bad fats, junk food, toxins, trauma and too much sun</a:t>
            </a:r>
          </a:p>
          <a:p>
            <a:pPr marL="990575" indent="-990575">
              <a:buFont typeface="+mj-lt"/>
              <a:buAutoNum type="arabicPeriod"/>
            </a:pPr>
            <a:r>
              <a:rPr lang="en-US" sz="3733" dirty="0"/>
              <a:t>Pay attention, meditate/pray, practice optimism and gratitude</a:t>
            </a:r>
          </a:p>
          <a:p>
            <a:pPr marL="990575" indent="-990575">
              <a:buFont typeface="+mj-lt"/>
              <a:buAutoNum type="arabicPeriod"/>
            </a:pPr>
            <a:r>
              <a:rPr lang="en-US" sz="3733" dirty="0"/>
              <a:t>Stay connected with people – especially people who care</a:t>
            </a:r>
          </a:p>
          <a:p>
            <a:endParaRPr lang="en-US" dirty="0"/>
          </a:p>
        </p:txBody>
      </p:sp>
      <p:sp>
        <p:nvSpPr>
          <p:cNvPr id="4" name="Footer Placeholder 3">
            <a:extLst>
              <a:ext uri="{FF2B5EF4-FFF2-40B4-BE49-F238E27FC236}">
                <a16:creationId xmlns:a16="http://schemas.microsoft.com/office/drawing/2014/main" id="{665C071E-784B-DE49-9DE6-14AD6B0B257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A9E949A-85AB-354E-8621-E832D2D8B2BA}"/>
              </a:ext>
            </a:extLst>
          </p:cNvPr>
          <p:cNvSpPr>
            <a:spLocks noGrp="1"/>
          </p:cNvSpPr>
          <p:nvPr>
            <p:ph type="sldNum" sz="quarter" idx="12"/>
          </p:nvPr>
        </p:nvSpPr>
        <p:spPr/>
        <p:txBody>
          <a:bodyPr/>
          <a:lstStyle/>
          <a:p>
            <a:fld id="{6D22F896-40B5-4ADD-8801-0D06FADFA095}" type="slidenum">
              <a:rPr lang="en-US" smtClean="0"/>
              <a:t>23</a:t>
            </a:fld>
            <a:endParaRPr lang="en-US" dirty="0"/>
          </a:p>
        </p:txBody>
      </p:sp>
      <p:pic>
        <p:nvPicPr>
          <p:cNvPr id="6" name="Picture 5">
            <a:extLst>
              <a:ext uri="{FF2B5EF4-FFF2-40B4-BE49-F238E27FC236}">
                <a16:creationId xmlns:a16="http://schemas.microsoft.com/office/drawing/2014/main" id="{520B3576-98CA-EE4A-B67D-DF0C5A713C96}"/>
              </a:ext>
            </a:extLst>
          </p:cNvPr>
          <p:cNvPicPr>
            <a:picLocks noChangeAspect="1"/>
          </p:cNvPicPr>
          <p:nvPr/>
        </p:nvPicPr>
        <p:blipFill>
          <a:blip r:embed="rId2"/>
          <a:stretch>
            <a:fillRect/>
          </a:stretch>
        </p:blipFill>
        <p:spPr>
          <a:xfrm>
            <a:off x="-6359" y="-4291"/>
            <a:ext cx="1104476" cy="1419435"/>
          </a:xfrm>
          <a:prstGeom prst="rect">
            <a:avLst/>
          </a:prstGeom>
        </p:spPr>
      </p:pic>
    </p:spTree>
    <p:extLst>
      <p:ext uri="{BB962C8B-B14F-4D97-AF65-F5344CB8AC3E}">
        <p14:creationId xmlns:p14="http://schemas.microsoft.com/office/powerpoint/2010/main" val="291238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D9E7B-467F-ED4F-949E-2C24B4B7A079}"/>
              </a:ext>
            </a:extLst>
          </p:cNvPr>
          <p:cNvPicPr>
            <a:picLocks noChangeAspect="1"/>
          </p:cNvPicPr>
          <p:nvPr/>
        </p:nvPicPr>
        <p:blipFill>
          <a:blip r:embed="rId2"/>
          <a:stretch>
            <a:fillRect/>
          </a:stretch>
        </p:blipFill>
        <p:spPr>
          <a:xfrm>
            <a:off x="24828" y="0"/>
            <a:ext cx="7766277" cy="6858000"/>
          </a:xfrm>
          <a:prstGeom prst="rect">
            <a:avLst/>
          </a:prstGeom>
        </p:spPr>
      </p:pic>
      <p:sp>
        <p:nvSpPr>
          <p:cNvPr id="4" name="TextBox 3">
            <a:extLst>
              <a:ext uri="{FF2B5EF4-FFF2-40B4-BE49-F238E27FC236}">
                <a16:creationId xmlns:a16="http://schemas.microsoft.com/office/drawing/2014/main" id="{F5DC8D4E-7A89-1F44-8E91-7F6C005A8D6D}"/>
              </a:ext>
            </a:extLst>
          </p:cNvPr>
          <p:cNvSpPr txBox="1"/>
          <p:nvPr/>
        </p:nvSpPr>
        <p:spPr>
          <a:xfrm>
            <a:off x="7935686" y="359228"/>
            <a:ext cx="3282043" cy="6401753"/>
          </a:xfrm>
          <a:prstGeom prst="rect">
            <a:avLst/>
          </a:prstGeom>
          <a:noFill/>
        </p:spPr>
        <p:txBody>
          <a:bodyPr wrap="square" rtlCol="0">
            <a:spAutoFit/>
          </a:bodyPr>
          <a:lstStyle/>
          <a:p>
            <a:r>
              <a:rPr lang="en-US" sz="3200" dirty="0">
                <a:solidFill>
                  <a:srgbClr val="FFFF00"/>
                </a:solidFill>
              </a:rPr>
              <a:t>Discovery</a:t>
            </a:r>
          </a:p>
          <a:p>
            <a:endParaRPr lang="en-US" sz="3200" dirty="0">
              <a:solidFill>
                <a:srgbClr val="FFFF00"/>
              </a:solidFill>
            </a:endParaRPr>
          </a:p>
          <a:p>
            <a:pPr marL="914400" lvl="1" indent="-457200">
              <a:buAutoNum type="arabicPeriod"/>
            </a:pPr>
            <a:r>
              <a:rPr lang="en-US" sz="2800" dirty="0"/>
              <a:t>What strengths do you bring?</a:t>
            </a:r>
          </a:p>
          <a:p>
            <a:pPr lvl="1"/>
            <a:endParaRPr lang="en-US" sz="2800" dirty="0"/>
          </a:p>
          <a:p>
            <a:pPr lvl="1"/>
            <a:r>
              <a:rPr lang="en-US" sz="2800" dirty="0"/>
              <a:t>2. Your success 	stories</a:t>
            </a:r>
            <a:endParaRPr lang="en-US" sz="2400" dirty="0"/>
          </a:p>
          <a:p>
            <a:pPr lvl="1" indent="-441325"/>
            <a:endParaRPr lang="en-US" sz="4000" dirty="0">
              <a:solidFill>
                <a:schemeClr val="accent1">
                  <a:lumMod val="75000"/>
                </a:schemeClr>
              </a:solidFill>
            </a:endParaRPr>
          </a:p>
          <a:p>
            <a:pPr lvl="1" indent="-441325"/>
            <a:r>
              <a:rPr lang="en-US" sz="4000" dirty="0">
                <a:solidFill>
                  <a:schemeClr val="accent1">
                    <a:lumMod val="75000"/>
                  </a:schemeClr>
                </a:solidFill>
              </a:rPr>
              <a:t>Next…</a:t>
            </a:r>
          </a:p>
          <a:p>
            <a:pPr lvl="1" indent="-441325"/>
            <a:r>
              <a:rPr lang="en-US" sz="4000" dirty="0">
                <a:solidFill>
                  <a:schemeClr val="accent1">
                    <a:lumMod val="75000"/>
                  </a:schemeClr>
                </a:solidFill>
              </a:rPr>
              <a:t>	Dream</a:t>
            </a:r>
          </a:p>
          <a:p>
            <a:pPr lvl="1" indent="-441325"/>
            <a:r>
              <a:rPr lang="en-US" sz="4000" dirty="0">
                <a:solidFill>
                  <a:schemeClr val="accent1">
                    <a:lumMod val="75000"/>
                  </a:schemeClr>
                </a:solidFill>
              </a:rPr>
              <a:t>		Design</a:t>
            </a:r>
          </a:p>
          <a:p>
            <a:endParaRPr lang="en-US" dirty="0"/>
          </a:p>
        </p:txBody>
      </p:sp>
    </p:spTree>
    <p:extLst>
      <p:ext uri="{BB962C8B-B14F-4D97-AF65-F5344CB8AC3E}">
        <p14:creationId xmlns:p14="http://schemas.microsoft.com/office/powerpoint/2010/main" val="312769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 calcmode="lin" valueType="num">
                                      <p:cBhvr additive="base">
                                        <p:cTn id="19" dur="500"/>
                                        <p:tgtEl>
                                          <p:spTgt spid="4">
                                            <p:txEl>
                                              <p:pRg st="7" end="7"/>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 calcmode="lin" valueType="num">
                                      <p:cBhvr>
                                        <p:cTn id="25" dur="1000" fill="hold"/>
                                        <p:tgtEl>
                                          <p:spTgt spid="4">
                                            <p:txEl>
                                              <p:pRg st="8" end="8"/>
                                            </p:txEl>
                                          </p:spTgt>
                                        </p:tgtEl>
                                        <p:attrNameLst>
                                          <p:attrName>ppt_w</p:attrName>
                                        </p:attrNameLst>
                                      </p:cBhvr>
                                      <p:tavLst>
                                        <p:tav tm="0">
                                          <p:val>
                                            <p:strVal val="#ppt_w*0.70"/>
                                          </p:val>
                                        </p:tav>
                                        <p:tav tm="100000">
                                          <p:val>
                                            <p:strVal val="#ppt_w"/>
                                          </p:val>
                                        </p:tav>
                                      </p:tavLst>
                                    </p:anim>
                                    <p:anim calcmode="lin" valueType="num">
                                      <p:cBhvr>
                                        <p:cTn id="26" dur="1000" fill="hold"/>
                                        <p:tgtEl>
                                          <p:spTgt spid="4">
                                            <p:txEl>
                                              <p:pRg st="8" end="8"/>
                                            </p:txEl>
                                          </p:spTgt>
                                        </p:tgtEl>
                                        <p:attrNameLst>
                                          <p:attrName>ppt_h</p:attrName>
                                        </p:attrNameLst>
                                      </p:cBhvr>
                                      <p:tavLst>
                                        <p:tav tm="0">
                                          <p:val>
                                            <p:strVal val="#ppt_h"/>
                                          </p:val>
                                        </p:tav>
                                        <p:tav tm="100000">
                                          <p:val>
                                            <p:strVal val="#ppt_h"/>
                                          </p:val>
                                        </p:tav>
                                      </p:tavLst>
                                    </p:anim>
                                    <p:animEffect transition="in" filter="fade">
                                      <p:cBhvr>
                                        <p:cTn id="27" dur="1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DA342-C1D2-8041-9545-E38A0536288C}"/>
              </a:ext>
            </a:extLst>
          </p:cNvPr>
          <p:cNvSpPr>
            <a:spLocks noGrp="1"/>
          </p:cNvSpPr>
          <p:nvPr>
            <p:ph type="title"/>
          </p:nvPr>
        </p:nvSpPr>
        <p:spPr/>
        <p:txBody>
          <a:bodyPr>
            <a:normAutofit/>
          </a:bodyPr>
          <a:lstStyle/>
          <a:p>
            <a:r>
              <a:rPr lang="en-US" sz="4400" dirty="0">
                <a:solidFill>
                  <a:srgbClr val="FFFF00"/>
                </a:solidFill>
              </a:rPr>
              <a:t>Exercise</a:t>
            </a:r>
          </a:p>
        </p:txBody>
      </p:sp>
      <p:sp>
        <p:nvSpPr>
          <p:cNvPr id="3" name="Content Placeholder 2">
            <a:extLst>
              <a:ext uri="{FF2B5EF4-FFF2-40B4-BE49-F238E27FC236}">
                <a16:creationId xmlns:a16="http://schemas.microsoft.com/office/drawing/2014/main" id="{700BE306-A1E2-BF47-8C3F-2317AA12DC6B}"/>
              </a:ext>
            </a:extLst>
          </p:cNvPr>
          <p:cNvSpPr>
            <a:spLocks noGrp="1"/>
          </p:cNvSpPr>
          <p:nvPr>
            <p:ph idx="1"/>
          </p:nvPr>
        </p:nvSpPr>
        <p:spPr>
          <a:xfrm>
            <a:off x="1289957" y="1289957"/>
            <a:ext cx="9280182" cy="5339443"/>
          </a:xfrm>
        </p:spPr>
        <p:txBody>
          <a:bodyPr>
            <a:normAutofit/>
          </a:bodyPr>
          <a:lstStyle/>
          <a:p>
            <a:r>
              <a:rPr lang="en-US" sz="2800" dirty="0"/>
              <a:t>Individually: consider the mix of strengths, experiences, expertise of your table group and think of a well-being idea, project, or activity to improve the health (well-being, recovery, happiness, satisfaction) of lawyers in your community</a:t>
            </a:r>
          </a:p>
          <a:p>
            <a:r>
              <a:rPr lang="en-US" sz="2800" dirty="0"/>
              <a:t>Be prepared to pitch your idea to your group. Work on your own, you’ll get a chance to work together later</a:t>
            </a:r>
          </a:p>
          <a:p>
            <a:r>
              <a:rPr lang="en-US" sz="2800" dirty="0"/>
              <a:t>15 minutes</a:t>
            </a:r>
          </a:p>
        </p:txBody>
      </p:sp>
    </p:spTree>
    <p:extLst>
      <p:ext uri="{BB962C8B-B14F-4D97-AF65-F5344CB8AC3E}">
        <p14:creationId xmlns:p14="http://schemas.microsoft.com/office/powerpoint/2010/main" val="1826830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DA342-C1D2-8041-9545-E38A0536288C}"/>
              </a:ext>
            </a:extLst>
          </p:cNvPr>
          <p:cNvSpPr>
            <a:spLocks noGrp="1"/>
          </p:cNvSpPr>
          <p:nvPr>
            <p:ph type="title"/>
          </p:nvPr>
        </p:nvSpPr>
        <p:spPr/>
        <p:txBody>
          <a:bodyPr>
            <a:normAutofit/>
          </a:bodyPr>
          <a:lstStyle/>
          <a:p>
            <a:r>
              <a:rPr lang="en-US" sz="4400" dirty="0">
                <a:solidFill>
                  <a:srgbClr val="FFFF00"/>
                </a:solidFill>
              </a:rPr>
              <a:t>Exercise</a:t>
            </a:r>
          </a:p>
        </p:txBody>
      </p:sp>
      <p:sp>
        <p:nvSpPr>
          <p:cNvPr id="3" name="Content Placeholder 2">
            <a:extLst>
              <a:ext uri="{FF2B5EF4-FFF2-40B4-BE49-F238E27FC236}">
                <a16:creationId xmlns:a16="http://schemas.microsoft.com/office/drawing/2014/main" id="{700BE306-A1E2-BF47-8C3F-2317AA12DC6B}"/>
              </a:ext>
            </a:extLst>
          </p:cNvPr>
          <p:cNvSpPr>
            <a:spLocks noGrp="1"/>
          </p:cNvSpPr>
          <p:nvPr>
            <p:ph idx="1"/>
          </p:nvPr>
        </p:nvSpPr>
        <p:spPr>
          <a:xfrm>
            <a:off x="1289957" y="1289957"/>
            <a:ext cx="9280182" cy="5339443"/>
          </a:xfrm>
        </p:spPr>
        <p:txBody>
          <a:bodyPr>
            <a:normAutofit/>
          </a:bodyPr>
          <a:lstStyle/>
          <a:p>
            <a:r>
              <a:rPr lang="en-US" sz="3200" dirty="0"/>
              <a:t>Take turns, in 5 minutes or less pitch your idea to your group</a:t>
            </a:r>
          </a:p>
          <a:p>
            <a:r>
              <a:rPr lang="en-US" sz="3200" dirty="0"/>
              <a:t>Recorders list ideas with short descriptions</a:t>
            </a:r>
          </a:p>
          <a:p>
            <a:r>
              <a:rPr lang="en-US" sz="3200" dirty="0"/>
              <a:t>When you’ve all had a turn, decide on the top 3 ideas</a:t>
            </a:r>
          </a:p>
          <a:p>
            <a:r>
              <a:rPr lang="en-US" sz="3200" dirty="0"/>
              <a:t>Make a little sign with each of the 3 ideas</a:t>
            </a:r>
          </a:p>
        </p:txBody>
      </p:sp>
    </p:spTree>
    <p:extLst>
      <p:ext uri="{BB962C8B-B14F-4D97-AF65-F5344CB8AC3E}">
        <p14:creationId xmlns:p14="http://schemas.microsoft.com/office/powerpoint/2010/main" val="455972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DA342-C1D2-8041-9545-E38A0536288C}"/>
              </a:ext>
            </a:extLst>
          </p:cNvPr>
          <p:cNvSpPr>
            <a:spLocks noGrp="1"/>
          </p:cNvSpPr>
          <p:nvPr>
            <p:ph type="title"/>
          </p:nvPr>
        </p:nvSpPr>
        <p:spPr/>
        <p:txBody>
          <a:bodyPr>
            <a:normAutofit/>
          </a:bodyPr>
          <a:lstStyle/>
          <a:p>
            <a:r>
              <a:rPr lang="en-US" sz="4400" dirty="0">
                <a:solidFill>
                  <a:srgbClr val="FFFF00"/>
                </a:solidFill>
              </a:rPr>
              <a:t>Exercise</a:t>
            </a:r>
          </a:p>
        </p:txBody>
      </p:sp>
      <p:sp>
        <p:nvSpPr>
          <p:cNvPr id="3" name="Content Placeholder 2">
            <a:extLst>
              <a:ext uri="{FF2B5EF4-FFF2-40B4-BE49-F238E27FC236}">
                <a16:creationId xmlns:a16="http://schemas.microsoft.com/office/drawing/2014/main" id="{700BE306-A1E2-BF47-8C3F-2317AA12DC6B}"/>
              </a:ext>
            </a:extLst>
          </p:cNvPr>
          <p:cNvSpPr>
            <a:spLocks noGrp="1"/>
          </p:cNvSpPr>
          <p:nvPr>
            <p:ph idx="1"/>
          </p:nvPr>
        </p:nvSpPr>
        <p:spPr>
          <a:xfrm>
            <a:off x="1289957" y="1289957"/>
            <a:ext cx="9280182" cy="5339443"/>
          </a:xfrm>
        </p:spPr>
        <p:txBody>
          <a:bodyPr>
            <a:normAutofit/>
          </a:bodyPr>
          <a:lstStyle/>
          <a:p>
            <a:r>
              <a:rPr lang="en-US" sz="3200" dirty="0"/>
              <a:t>Convene the whole room</a:t>
            </a:r>
          </a:p>
          <a:p>
            <a:r>
              <a:rPr lang="en-US" sz="3200" dirty="0"/>
              <a:t>Reporters from each table will quickly describe their 3 idea/projects to the room and post them on the wall</a:t>
            </a:r>
          </a:p>
          <a:p>
            <a:r>
              <a:rPr lang="en-US" sz="3200" dirty="0"/>
              <a:t>Once all ideas are posted, everyone takes their sticky dots and votes using </a:t>
            </a:r>
            <a:r>
              <a:rPr lang="en-US" sz="3200" dirty="0" err="1"/>
              <a:t>coloured</a:t>
            </a:r>
            <a:r>
              <a:rPr lang="en-US" sz="3200" dirty="0"/>
              <a:t> dots for your #1, #2 and #3 choices</a:t>
            </a:r>
          </a:p>
        </p:txBody>
      </p:sp>
    </p:spTree>
    <p:extLst>
      <p:ext uri="{BB962C8B-B14F-4D97-AF65-F5344CB8AC3E}">
        <p14:creationId xmlns:p14="http://schemas.microsoft.com/office/powerpoint/2010/main" val="584311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DA342-C1D2-8041-9545-E38A0536288C}"/>
              </a:ext>
            </a:extLst>
          </p:cNvPr>
          <p:cNvSpPr>
            <a:spLocks noGrp="1"/>
          </p:cNvSpPr>
          <p:nvPr>
            <p:ph type="title"/>
          </p:nvPr>
        </p:nvSpPr>
        <p:spPr/>
        <p:txBody>
          <a:bodyPr>
            <a:normAutofit/>
          </a:bodyPr>
          <a:lstStyle/>
          <a:p>
            <a:r>
              <a:rPr lang="en-US" sz="4400" dirty="0">
                <a:solidFill>
                  <a:srgbClr val="FFFF00"/>
                </a:solidFill>
              </a:rPr>
              <a:t>Summary</a:t>
            </a:r>
          </a:p>
        </p:txBody>
      </p:sp>
      <p:sp>
        <p:nvSpPr>
          <p:cNvPr id="3" name="Content Placeholder 2">
            <a:extLst>
              <a:ext uri="{FF2B5EF4-FFF2-40B4-BE49-F238E27FC236}">
                <a16:creationId xmlns:a16="http://schemas.microsoft.com/office/drawing/2014/main" id="{700BE306-A1E2-BF47-8C3F-2317AA12DC6B}"/>
              </a:ext>
            </a:extLst>
          </p:cNvPr>
          <p:cNvSpPr>
            <a:spLocks noGrp="1"/>
          </p:cNvSpPr>
          <p:nvPr>
            <p:ph idx="1"/>
          </p:nvPr>
        </p:nvSpPr>
        <p:spPr>
          <a:xfrm>
            <a:off x="1289957" y="1289957"/>
            <a:ext cx="9280182" cy="5339443"/>
          </a:xfrm>
        </p:spPr>
        <p:txBody>
          <a:bodyPr>
            <a:normAutofit/>
          </a:bodyPr>
          <a:lstStyle/>
          <a:p>
            <a:r>
              <a:rPr lang="en-US" sz="3200" dirty="0"/>
              <a:t>Your amazing strengths and stories</a:t>
            </a:r>
          </a:p>
          <a:p>
            <a:r>
              <a:rPr lang="en-US" sz="3200" dirty="0"/>
              <a:t>Wellbeing (health vs disease)</a:t>
            </a:r>
          </a:p>
          <a:p>
            <a:r>
              <a:rPr lang="en-US" sz="3200" dirty="0"/>
              <a:t>Positive psychology, appreciative inquiry</a:t>
            </a:r>
          </a:p>
          <a:p>
            <a:r>
              <a:rPr lang="en-US" sz="3200" dirty="0"/>
              <a:t>Working together building our wellbeing</a:t>
            </a:r>
          </a:p>
        </p:txBody>
      </p:sp>
    </p:spTree>
    <p:extLst>
      <p:ext uri="{BB962C8B-B14F-4D97-AF65-F5344CB8AC3E}">
        <p14:creationId xmlns:p14="http://schemas.microsoft.com/office/powerpoint/2010/main" val="1892518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97FEA-3831-5849-AE67-04A7413B042D}"/>
              </a:ext>
            </a:extLst>
          </p:cNvPr>
          <p:cNvSpPr>
            <a:spLocks noGrp="1"/>
          </p:cNvSpPr>
          <p:nvPr>
            <p:ph type="title"/>
          </p:nvPr>
        </p:nvSpPr>
        <p:spPr/>
        <p:txBody>
          <a:bodyPr>
            <a:normAutofit/>
          </a:bodyPr>
          <a:lstStyle/>
          <a:p>
            <a:r>
              <a:rPr lang="en-US" sz="4000" dirty="0">
                <a:solidFill>
                  <a:srgbClr val="FFFF00"/>
                </a:solidFill>
              </a:rPr>
              <a:t>This Morning</a:t>
            </a:r>
          </a:p>
        </p:txBody>
      </p:sp>
      <p:sp>
        <p:nvSpPr>
          <p:cNvPr id="3" name="Content Placeholder 2">
            <a:extLst>
              <a:ext uri="{FF2B5EF4-FFF2-40B4-BE49-F238E27FC236}">
                <a16:creationId xmlns:a16="http://schemas.microsoft.com/office/drawing/2014/main" id="{7AD968BC-3B5E-004C-9579-9DC4719ADA07}"/>
              </a:ext>
            </a:extLst>
          </p:cNvPr>
          <p:cNvSpPr>
            <a:spLocks noGrp="1"/>
          </p:cNvSpPr>
          <p:nvPr>
            <p:ph idx="1"/>
          </p:nvPr>
        </p:nvSpPr>
        <p:spPr>
          <a:xfrm>
            <a:off x="1420009" y="1538344"/>
            <a:ext cx="9150130" cy="4945940"/>
          </a:xfrm>
        </p:spPr>
        <p:txBody>
          <a:bodyPr>
            <a:noAutofit/>
          </a:bodyPr>
          <a:lstStyle/>
          <a:p>
            <a:r>
              <a:rPr lang="en-US" sz="3200" dirty="0"/>
              <a:t>Self introductions: learning our strengths</a:t>
            </a:r>
          </a:p>
          <a:p>
            <a:r>
              <a:rPr lang="en-US" sz="3200" dirty="0"/>
              <a:t>Wellbeing? – an overview/review</a:t>
            </a:r>
          </a:p>
          <a:p>
            <a:r>
              <a:rPr lang="en-US" sz="3200" dirty="0"/>
              <a:t>Alphabet soup of acronyms: CHIME, PERMA,</a:t>
            </a:r>
          </a:p>
          <a:p>
            <a:r>
              <a:rPr lang="en-US" sz="3200" dirty="0"/>
              <a:t>Positive psychology</a:t>
            </a:r>
          </a:p>
          <a:p>
            <a:r>
              <a:rPr lang="en-US" sz="3200" dirty="0"/>
              <a:t>Appreciative Inquiry</a:t>
            </a:r>
          </a:p>
          <a:p>
            <a:r>
              <a:rPr lang="en-US" sz="3200" dirty="0"/>
              <a:t>Building our community of wellbeing</a:t>
            </a:r>
          </a:p>
        </p:txBody>
      </p:sp>
    </p:spTree>
    <p:extLst>
      <p:ext uri="{BB962C8B-B14F-4D97-AF65-F5344CB8AC3E}">
        <p14:creationId xmlns:p14="http://schemas.microsoft.com/office/powerpoint/2010/main" val="3136296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E0FD-B3EA-7840-9CD5-3CD8C5AF71A3}"/>
              </a:ext>
            </a:extLst>
          </p:cNvPr>
          <p:cNvSpPr>
            <a:spLocks noGrp="1"/>
          </p:cNvSpPr>
          <p:nvPr>
            <p:ph type="title"/>
          </p:nvPr>
        </p:nvSpPr>
        <p:spPr>
          <a:xfrm>
            <a:off x="2611808" y="409850"/>
            <a:ext cx="7958331" cy="1077229"/>
          </a:xfrm>
        </p:spPr>
        <p:txBody>
          <a:bodyPr>
            <a:normAutofit/>
          </a:bodyPr>
          <a:lstStyle/>
          <a:p>
            <a:r>
              <a:rPr lang="en-US" sz="6600" dirty="0">
                <a:solidFill>
                  <a:srgbClr val="FFFF00"/>
                </a:solidFill>
              </a:rPr>
              <a:t>Exercise</a:t>
            </a:r>
          </a:p>
        </p:txBody>
      </p:sp>
      <p:sp>
        <p:nvSpPr>
          <p:cNvPr id="3" name="Content Placeholder 2">
            <a:extLst>
              <a:ext uri="{FF2B5EF4-FFF2-40B4-BE49-F238E27FC236}">
                <a16:creationId xmlns:a16="http://schemas.microsoft.com/office/drawing/2014/main" id="{3E19BB0F-5549-5C44-9D82-4E1055D6F0C2}"/>
              </a:ext>
            </a:extLst>
          </p:cNvPr>
          <p:cNvSpPr>
            <a:spLocks noGrp="1"/>
          </p:cNvSpPr>
          <p:nvPr>
            <p:ph idx="1"/>
          </p:nvPr>
        </p:nvSpPr>
        <p:spPr>
          <a:xfrm>
            <a:off x="1436914" y="1684134"/>
            <a:ext cx="9133225" cy="4678344"/>
          </a:xfrm>
        </p:spPr>
        <p:txBody>
          <a:bodyPr/>
          <a:lstStyle/>
          <a:p>
            <a:r>
              <a:rPr lang="en-US" sz="3200" dirty="0"/>
              <a:t>Quickly group yourselves, based upon your month of birth, into tables of 6 people </a:t>
            </a:r>
          </a:p>
          <a:p>
            <a:r>
              <a:rPr lang="en-US" sz="3200" dirty="0"/>
              <a:t>If your table already has 6, move to table on either side</a:t>
            </a:r>
          </a:p>
          <a:p>
            <a:r>
              <a:rPr lang="en-US" sz="3200" dirty="0"/>
              <a:t> Select a recorder</a:t>
            </a:r>
          </a:p>
          <a:p>
            <a:pPr marL="0" indent="0">
              <a:buNone/>
            </a:pPr>
            <a:r>
              <a:rPr lang="en-US" sz="3200" dirty="0"/>
              <a:t>    and a reporter</a:t>
            </a:r>
          </a:p>
          <a:p>
            <a:pPr marL="0" indent="0">
              <a:buNone/>
            </a:pPr>
            <a:endParaRPr lang="en-US" dirty="0"/>
          </a:p>
        </p:txBody>
      </p:sp>
      <p:graphicFrame>
        <p:nvGraphicFramePr>
          <p:cNvPr id="4" name="Table 3">
            <a:extLst>
              <a:ext uri="{FF2B5EF4-FFF2-40B4-BE49-F238E27FC236}">
                <a16:creationId xmlns:a16="http://schemas.microsoft.com/office/drawing/2014/main" id="{B842E7A0-8CAE-964B-B852-7605CCF1E879}"/>
              </a:ext>
            </a:extLst>
          </p:cNvPr>
          <p:cNvGraphicFramePr>
            <a:graphicFrameLocks noGrp="1"/>
          </p:cNvGraphicFramePr>
          <p:nvPr>
            <p:extLst>
              <p:ext uri="{D42A27DB-BD31-4B8C-83A1-F6EECF244321}">
                <p14:modId xmlns:p14="http://schemas.microsoft.com/office/powerpoint/2010/main" val="1666826738"/>
              </p:ext>
            </p:extLst>
          </p:nvPr>
        </p:nvGraphicFramePr>
        <p:xfrm>
          <a:off x="5406561" y="3849731"/>
          <a:ext cx="4434114" cy="2350104"/>
        </p:xfrm>
        <a:graphic>
          <a:graphicData uri="http://schemas.openxmlformats.org/drawingml/2006/table">
            <a:tbl>
              <a:tblPr firstRow="1" bandRow="1">
                <a:tableStyleId>{D7AC3CCA-C797-4891-BE02-D94E43425B78}</a:tableStyleId>
              </a:tblPr>
              <a:tblGrid>
                <a:gridCol w="1676312">
                  <a:extLst>
                    <a:ext uri="{9D8B030D-6E8A-4147-A177-3AD203B41FA5}">
                      <a16:colId xmlns:a16="http://schemas.microsoft.com/office/drawing/2014/main" val="1092063041"/>
                    </a:ext>
                  </a:extLst>
                </a:gridCol>
                <a:gridCol w="2757802">
                  <a:extLst>
                    <a:ext uri="{9D8B030D-6E8A-4147-A177-3AD203B41FA5}">
                      <a16:colId xmlns:a16="http://schemas.microsoft.com/office/drawing/2014/main" val="234104261"/>
                    </a:ext>
                  </a:extLst>
                </a:gridCol>
              </a:tblGrid>
              <a:tr h="391684">
                <a:tc>
                  <a:txBody>
                    <a:bodyPr/>
                    <a:lstStyle/>
                    <a:p>
                      <a:r>
                        <a:rPr lang="en-US" b="0" dirty="0"/>
                        <a:t>Table  1</a:t>
                      </a:r>
                    </a:p>
                  </a:txBody>
                  <a:tcPr/>
                </a:tc>
                <a:tc>
                  <a:txBody>
                    <a:bodyPr/>
                    <a:lstStyle/>
                    <a:p>
                      <a:r>
                        <a:rPr lang="en-US" b="0" dirty="0"/>
                        <a:t>Jan – Feb - Mar</a:t>
                      </a:r>
                    </a:p>
                  </a:txBody>
                  <a:tcPr/>
                </a:tc>
                <a:extLst>
                  <a:ext uri="{0D108BD9-81ED-4DB2-BD59-A6C34878D82A}">
                    <a16:rowId xmlns:a16="http://schemas.microsoft.com/office/drawing/2014/main" val="2043544106"/>
                  </a:ext>
                </a:extLst>
              </a:tr>
              <a:tr h="391684">
                <a:tc>
                  <a:txBody>
                    <a:bodyPr/>
                    <a:lstStyle/>
                    <a:p>
                      <a:r>
                        <a:rPr lang="en-US" dirty="0"/>
                        <a:t>Table 2</a:t>
                      </a:r>
                    </a:p>
                  </a:txBody>
                  <a:tcPr/>
                </a:tc>
                <a:tc>
                  <a:txBody>
                    <a:bodyPr/>
                    <a:lstStyle/>
                    <a:p>
                      <a:r>
                        <a:rPr lang="en-US" dirty="0"/>
                        <a:t>Mar - Apr - May</a:t>
                      </a:r>
                    </a:p>
                  </a:txBody>
                  <a:tcPr/>
                </a:tc>
                <a:extLst>
                  <a:ext uri="{0D108BD9-81ED-4DB2-BD59-A6C34878D82A}">
                    <a16:rowId xmlns:a16="http://schemas.microsoft.com/office/drawing/2014/main" val="3383067647"/>
                  </a:ext>
                </a:extLst>
              </a:tr>
              <a:tr h="391684">
                <a:tc>
                  <a:txBody>
                    <a:bodyPr/>
                    <a:lstStyle/>
                    <a:p>
                      <a:r>
                        <a:rPr lang="en-US" dirty="0"/>
                        <a:t>Table 3</a:t>
                      </a:r>
                    </a:p>
                  </a:txBody>
                  <a:tcPr/>
                </a:tc>
                <a:tc>
                  <a:txBody>
                    <a:bodyPr/>
                    <a:lstStyle/>
                    <a:p>
                      <a:r>
                        <a:rPr lang="en-US" dirty="0"/>
                        <a:t>May – Jun - Jul</a:t>
                      </a:r>
                    </a:p>
                  </a:txBody>
                  <a:tcPr/>
                </a:tc>
                <a:extLst>
                  <a:ext uri="{0D108BD9-81ED-4DB2-BD59-A6C34878D82A}">
                    <a16:rowId xmlns:a16="http://schemas.microsoft.com/office/drawing/2014/main" val="505468678"/>
                  </a:ext>
                </a:extLst>
              </a:tr>
              <a:tr h="391684">
                <a:tc>
                  <a:txBody>
                    <a:bodyPr/>
                    <a:lstStyle/>
                    <a:p>
                      <a:r>
                        <a:rPr lang="en-US" dirty="0"/>
                        <a:t>Table 4</a:t>
                      </a:r>
                    </a:p>
                  </a:txBody>
                  <a:tcPr/>
                </a:tc>
                <a:tc>
                  <a:txBody>
                    <a:bodyPr/>
                    <a:lstStyle/>
                    <a:p>
                      <a:r>
                        <a:rPr lang="en-US" dirty="0"/>
                        <a:t>Jul  - Aug - Sep</a:t>
                      </a:r>
                    </a:p>
                  </a:txBody>
                  <a:tcPr/>
                </a:tc>
                <a:extLst>
                  <a:ext uri="{0D108BD9-81ED-4DB2-BD59-A6C34878D82A}">
                    <a16:rowId xmlns:a16="http://schemas.microsoft.com/office/drawing/2014/main" val="88897905"/>
                  </a:ext>
                </a:extLst>
              </a:tr>
              <a:tr h="391684">
                <a:tc>
                  <a:txBody>
                    <a:bodyPr/>
                    <a:lstStyle/>
                    <a:p>
                      <a:r>
                        <a:rPr lang="en-US" dirty="0"/>
                        <a:t>Table 5</a:t>
                      </a:r>
                    </a:p>
                  </a:txBody>
                  <a:tcPr/>
                </a:tc>
                <a:tc>
                  <a:txBody>
                    <a:bodyPr/>
                    <a:lstStyle/>
                    <a:p>
                      <a:r>
                        <a:rPr lang="en-US" dirty="0"/>
                        <a:t>Sep - Oct - Nov</a:t>
                      </a:r>
                    </a:p>
                  </a:txBody>
                  <a:tcPr/>
                </a:tc>
                <a:extLst>
                  <a:ext uri="{0D108BD9-81ED-4DB2-BD59-A6C34878D82A}">
                    <a16:rowId xmlns:a16="http://schemas.microsoft.com/office/drawing/2014/main" val="3876046981"/>
                  </a:ext>
                </a:extLst>
              </a:tr>
              <a:tr h="391684">
                <a:tc>
                  <a:txBody>
                    <a:bodyPr/>
                    <a:lstStyle/>
                    <a:p>
                      <a:r>
                        <a:rPr lang="en-US" dirty="0"/>
                        <a:t>Table 6</a:t>
                      </a:r>
                    </a:p>
                  </a:txBody>
                  <a:tcPr/>
                </a:tc>
                <a:tc>
                  <a:txBody>
                    <a:bodyPr/>
                    <a:lstStyle/>
                    <a:p>
                      <a:r>
                        <a:rPr lang="en-US" dirty="0"/>
                        <a:t>Nov - Dec - Jan</a:t>
                      </a:r>
                    </a:p>
                  </a:txBody>
                  <a:tcPr/>
                </a:tc>
                <a:extLst>
                  <a:ext uri="{0D108BD9-81ED-4DB2-BD59-A6C34878D82A}">
                    <a16:rowId xmlns:a16="http://schemas.microsoft.com/office/drawing/2014/main" val="574368155"/>
                  </a:ext>
                </a:extLst>
              </a:tr>
            </a:tbl>
          </a:graphicData>
        </a:graphic>
      </p:graphicFrame>
    </p:spTree>
    <p:extLst>
      <p:ext uri="{BB962C8B-B14F-4D97-AF65-F5344CB8AC3E}">
        <p14:creationId xmlns:p14="http://schemas.microsoft.com/office/powerpoint/2010/main" val="3936884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EBE0-D092-FC46-9A46-8AFD5BA0FA85}"/>
              </a:ext>
            </a:extLst>
          </p:cNvPr>
          <p:cNvSpPr>
            <a:spLocks noGrp="1"/>
          </p:cNvSpPr>
          <p:nvPr>
            <p:ph type="title"/>
          </p:nvPr>
        </p:nvSpPr>
        <p:spPr>
          <a:xfrm>
            <a:off x="2611808" y="693756"/>
            <a:ext cx="7958331" cy="1077229"/>
          </a:xfrm>
        </p:spPr>
        <p:txBody>
          <a:bodyPr>
            <a:normAutofit/>
          </a:bodyPr>
          <a:lstStyle/>
          <a:p>
            <a:r>
              <a:rPr lang="en-US" sz="4000" dirty="0">
                <a:solidFill>
                  <a:srgbClr val="FFFF00"/>
                </a:solidFill>
              </a:rPr>
              <a:t>Interviews</a:t>
            </a:r>
          </a:p>
        </p:txBody>
      </p:sp>
      <p:sp>
        <p:nvSpPr>
          <p:cNvPr id="3" name="Content Placeholder 2">
            <a:extLst>
              <a:ext uri="{FF2B5EF4-FFF2-40B4-BE49-F238E27FC236}">
                <a16:creationId xmlns:a16="http://schemas.microsoft.com/office/drawing/2014/main" id="{38910C7D-E828-984E-BD90-CC30DDE99931}"/>
              </a:ext>
            </a:extLst>
          </p:cNvPr>
          <p:cNvSpPr>
            <a:spLocks noGrp="1"/>
          </p:cNvSpPr>
          <p:nvPr>
            <p:ph idx="1"/>
          </p:nvPr>
        </p:nvSpPr>
        <p:spPr>
          <a:xfrm>
            <a:off x="1165121" y="1401095"/>
            <a:ext cx="9792929" cy="5530645"/>
          </a:xfrm>
        </p:spPr>
        <p:txBody>
          <a:bodyPr>
            <a:normAutofit fontScale="85000" lnSpcReduction="10000"/>
          </a:bodyPr>
          <a:lstStyle/>
          <a:p>
            <a:r>
              <a:rPr lang="en-US" sz="3300" dirty="0"/>
              <a:t>Divide into pairs and take turns interviewing each other</a:t>
            </a:r>
          </a:p>
          <a:p>
            <a:r>
              <a:rPr lang="en-US" sz="3300" dirty="0"/>
              <a:t>Interviewer: approach the interview knowing that the interviewee has: 1. wonderful strengths 2. experienced  success in using them 3. is capable of applying these amazing strengths to create novel solutions </a:t>
            </a:r>
          </a:p>
          <a:p>
            <a:r>
              <a:rPr lang="en-US" sz="3300" dirty="0"/>
              <a:t>Interviewers are preparing to introduce the interviewee to the rest of your table group, featuring their strengths</a:t>
            </a:r>
          </a:p>
          <a:p>
            <a:r>
              <a:rPr lang="en-US" sz="3300" dirty="0"/>
              <a:t>You will have 10 minutes for each interview before you are signaled to reverse roles</a:t>
            </a:r>
          </a:p>
          <a:p>
            <a:pPr marL="0" indent="0">
              <a:buNone/>
            </a:pPr>
            <a:r>
              <a:rPr lang="en-US" sz="2800" dirty="0"/>
              <a:t>  </a:t>
            </a:r>
          </a:p>
        </p:txBody>
      </p:sp>
    </p:spTree>
    <p:extLst>
      <p:ext uri="{BB962C8B-B14F-4D97-AF65-F5344CB8AC3E}">
        <p14:creationId xmlns:p14="http://schemas.microsoft.com/office/powerpoint/2010/main" val="2051879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EBE0-D092-FC46-9A46-8AFD5BA0FA85}"/>
              </a:ext>
            </a:extLst>
          </p:cNvPr>
          <p:cNvSpPr>
            <a:spLocks noGrp="1"/>
          </p:cNvSpPr>
          <p:nvPr>
            <p:ph type="title"/>
          </p:nvPr>
        </p:nvSpPr>
        <p:spPr>
          <a:xfrm>
            <a:off x="2611808" y="693756"/>
            <a:ext cx="7958331" cy="1077229"/>
          </a:xfrm>
        </p:spPr>
        <p:txBody>
          <a:bodyPr>
            <a:normAutofit/>
          </a:bodyPr>
          <a:lstStyle/>
          <a:p>
            <a:r>
              <a:rPr lang="en-US" sz="4000" dirty="0">
                <a:solidFill>
                  <a:srgbClr val="FFFF00"/>
                </a:solidFill>
              </a:rPr>
              <a:t>Introductions</a:t>
            </a:r>
          </a:p>
        </p:txBody>
      </p:sp>
      <p:sp>
        <p:nvSpPr>
          <p:cNvPr id="3" name="Content Placeholder 2">
            <a:extLst>
              <a:ext uri="{FF2B5EF4-FFF2-40B4-BE49-F238E27FC236}">
                <a16:creationId xmlns:a16="http://schemas.microsoft.com/office/drawing/2014/main" id="{38910C7D-E828-984E-BD90-CC30DDE99931}"/>
              </a:ext>
            </a:extLst>
          </p:cNvPr>
          <p:cNvSpPr>
            <a:spLocks noGrp="1"/>
          </p:cNvSpPr>
          <p:nvPr>
            <p:ph idx="1"/>
          </p:nvPr>
        </p:nvSpPr>
        <p:spPr>
          <a:xfrm>
            <a:off x="1165121" y="1401095"/>
            <a:ext cx="9792929" cy="5530645"/>
          </a:xfrm>
        </p:spPr>
        <p:txBody>
          <a:bodyPr>
            <a:normAutofit fontScale="92500" lnSpcReduction="20000"/>
          </a:bodyPr>
          <a:lstStyle/>
          <a:p>
            <a:r>
              <a:rPr lang="en-US" sz="3300" dirty="0"/>
              <a:t>Take turns (5 min. or so) introducing your interviewee telling your table group a bit about them, their experiences and strengths</a:t>
            </a:r>
          </a:p>
          <a:p>
            <a:r>
              <a:rPr lang="en-US" sz="3300" dirty="0"/>
              <a:t>During introductions the recorder lists key strengths of individuals and common trends or traits of the group</a:t>
            </a:r>
          </a:p>
          <a:p>
            <a:r>
              <a:rPr lang="en-US" sz="3300" dirty="0"/>
              <a:t>Come up with a theme, name, saying, logo, drawing, skit or a unique way to introduce your group to the larger audience of workshop participants</a:t>
            </a:r>
          </a:p>
          <a:p>
            <a:pPr marL="0" indent="0">
              <a:buNone/>
            </a:pPr>
            <a:r>
              <a:rPr lang="en-US" sz="2800" dirty="0"/>
              <a:t>  </a:t>
            </a:r>
          </a:p>
        </p:txBody>
      </p:sp>
    </p:spTree>
    <p:extLst>
      <p:ext uri="{BB962C8B-B14F-4D97-AF65-F5344CB8AC3E}">
        <p14:creationId xmlns:p14="http://schemas.microsoft.com/office/powerpoint/2010/main" val="2271927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AB6D4-2EE3-3E49-A04E-9F93B2053FDF}"/>
              </a:ext>
            </a:extLst>
          </p:cNvPr>
          <p:cNvSpPr>
            <a:spLocks noGrp="1"/>
          </p:cNvSpPr>
          <p:nvPr>
            <p:ph type="title"/>
          </p:nvPr>
        </p:nvSpPr>
        <p:spPr>
          <a:xfrm>
            <a:off x="2611808" y="655656"/>
            <a:ext cx="7958331" cy="1077229"/>
          </a:xfrm>
        </p:spPr>
        <p:txBody>
          <a:bodyPr>
            <a:normAutofit fontScale="90000"/>
          </a:bodyPr>
          <a:lstStyle/>
          <a:p>
            <a:r>
              <a:rPr lang="en-US" sz="3600" dirty="0">
                <a:solidFill>
                  <a:srgbClr val="FFFF00"/>
                </a:solidFill>
              </a:rPr>
              <a:t>And now… the talk</a:t>
            </a:r>
            <a:br>
              <a:rPr lang="en-US" sz="3600" dirty="0">
                <a:solidFill>
                  <a:srgbClr val="FFFF00"/>
                </a:solidFill>
              </a:rPr>
            </a:br>
            <a:r>
              <a:rPr lang="en-US" sz="3600" i="1" dirty="0">
                <a:solidFill>
                  <a:srgbClr val="FFFF00"/>
                </a:solidFill>
              </a:rPr>
              <a:t>(a refreshing drink from the firehose)</a:t>
            </a:r>
          </a:p>
        </p:txBody>
      </p:sp>
      <p:sp>
        <p:nvSpPr>
          <p:cNvPr id="3" name="Content Placeholder 2">
            <a:extLst>
              <a:ext uri="{FF2B5EF4-FFF2-40B4-BE49-F238E27FC236}">
                <a16:creationId xmlns:a16="http://schemas.microsoft.com/office/drawing/2014/main" id="{5FF9CE23-BC0C-444C-97B5-BAF40743EBC3}"/>
              </a:ext>
            </a:extLst>
          </p:cNvPr>
          <p:cNvSpPr>
            <a:spLocks noGrp="1"/>
          </p:cNvSpPr>
          <p:nvPr>
            <p:ph idx="1"/>
          </p:nvPr>
        </p:nvSpPr>
        <p:spPr>
          <a:xfrm>
            <a:off x="1600200" y="1885285"/>
            <a:ext cx="8969939" cy="4412309"/>
          </a:xfrm>
        </p:spPr>
        <p:txBody>
          <a:bodyPr>
            <a:normAutofit lnSpcReduction="10000"/>
          </a:bodyPr>
          <a:lstStyle/>
          <a:p>
            <a:r>
              <a:rPr lang="en-US" sz="3200" dirty="0"/>
              <a:t>Wellbeing – what is it?</a:t>
            </a:r>
          </a:p>
          <a:p>
            <a:r>
              <a:rPr lang="en-US" sz="3200" dirty="0"/>
              <a:t>Recovery – and its determinants (CHIME)</a:t>
            </a:r>
          </a:p>
          <a:p>
            <a:r>
              <a:rPr lang="en-US" sz="3200" dirty="0"/>
              <a:t>Positive Psychology and resilience (PERMA)</a:t>
            </a:r>
          </a:p>
          <a:p>
            <a:r>
              <a:rPr lang="en-US" sz="3200" dirty="0"/>
              <a:t>Diseases and disorders vs. health and wellbeing</a:t>
            </a:r>
          </a:p>
          <a:p>
            <a:r>
              <a:rPr lang="en-US" sz="3200" dirty="0"/>
              <a:t>The 4 D’s of Appreciative Inquiry</a:t>
            </a:r>
          </a:p>
          <a:p>
            <a:endParaRPr lang="en-US" dirty="0"/>
          </a:p>
        </p:txBody>
      </p:sp>
    </p:spTree>
    <p:extLst>
      <p:ext uri="{BB962C8B-B14F-4D97-AF65-F5344CB8AC3E}">
        <p14:creationId xmlns:p14="http://schemas.microsoft.com/office/powerpoint/2010/main" val="186979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AA0CF-AEAF-D340-8B8F-A25C036CCD0C}"/>
              </a:ext>
            </a:extLst>
          </p:cNvPr>
          <p:cNvSpPr>
            <a:spLocks noGrp="1"/>
          </p:cNvSpPr>
          <p:nvPr>
            <p:ph type="title"/>
          </p:nvPr>
        </p:nvSpPr>
        <p:spPr/>
        <p:txBody>
          <a:bodyPr/>
          <a:lstStyle/>
          <a:p>
            <a:r>
              <a:rPr lang="en-US" sz="4800" dirty="0" err="1">
                <a:solidFill>
                  <a:srgbClr val="FFFF00"/>
                </a:solidFill>
              </a:rPr>
              <a:t>WellBeing</a:t>
            </a:r>
            <a:r>
              <a:rPr lang="en-US" dirty="0"/>
              <a:t> </a:t>
            </a:r>
          </a:p>
        </p:txBody>
      </p:sp>
      <p:sp>
        <p:nvSpPr>
          <p:cNvPr id="3" name="Content Placeholder 2">
            <a:extLst>
              <a:ext uri="{FF2B5EF4-FFF2-40B4-BE49-F238E27FC236}">
                <a16:creationId xmlns:a16="http://schemas.microsoft.com/office/drawing/2014/main" id="{6A246B86-9915-374E-A6B3-778090DC48E7}"/>
              </a:ext>
            </a:extLst>
          </p:cNvPr>
          <p:cNvSpPr>
            <a:spLocks noGrp="1"/>
          </p:cNvSpPr>
          <p:nvPr>
            <p:ph idx="1"/>
          </p:nvPr>
        </p:nvSpPr>
        <p:spPr>
          <a:xfrm>
            <a:off x="1489754" y="1440179"/>
            <a:ext cx="9394556" cy="5550556"/>
          </a:xfrm>
        </p:spPr>
        <p:txBody>
          <a:bodyPr>
            <a:normAutofit fontScale="92500" lnSpcReduction="20000"/>
          </a:bodyPr>
          <a:lstStyle/>
          <a:p>
            <a:pPr marL="0" indent="0">
              <a:buNone/>
            </a:pPr>
            <a:r>
              <a:rPr lang="en-CA" sz="3200" b="1" dirty="0"/>
              <a:t>6-factor Psychosocial Model </a:t>
            </a:r>
            <a:r>
              <a:rPr lang="en-CA" b="1" dirty="0"/>
              <a:t>- C. </a:t>
            </a:r>
            <a:r>
              <a:rPr lang="en-CA" b="1" dirty="0" err="1"/>
              <a:t>Ryff</a:t>
            </a:r>
            <a:br>
              <a:rPr lang="en-CA" dirty="0"/>
            </a:br>
            <a:endParaRPr lang="en-CA" dirty="0"/>
          </a:p>
          <a:p>
            <a:r>
              <a:rPr lang="en-CA" sz="2800" dirty="0"/>
              <a:t>Self-acceptance</a:t>
            </a:r>
          </a:p>
          <a:p>
            <a:r>
              <a:rPr lang="en-CA" sz="2800" dirty="0"/>
              <a:t>Personal growth</a:t>
            </a:r>
          </a:p>
          <a:p>
            <a:r>
              <a:rPr lang="en-CA" sz="2800" dirty="0"/>
              <a:t>Purpose in life</a:t>
            </a:r>
          </a:p>
          <a:p>
            <a:r>
              <a:rPr lang="en-CA" sz="2800" dirty="0"/>
              <a:t>Environmental mastery</a:t>
            </a:r>
          </a:p>
          <a:p>
            <a:r>
              <a:rPr lang="en-CA" sz="2800" dirty="0"/>
              <a:t>Autonomy</a:t>
            </a:r>
          </a:p>
          <a:p>
            <a:r>
              <a:rPr lang="en-CA" sz="2800" dirty="0"/>
              <a:t>Positive relations with others</a:t>
            </a:r>
          </a:p>
          <a:p>
            <a:pPr marL="0" indent="0">
              <a:buNone/>
            </a:pPr>
            <a:br>
              <a:rPr lang="en-CA" dirty="0"/>
            </a:br>
            <a:endParaRPr lang="en-CA" dirty="0"/>
          </a:p>
          <a:p>
            <a:pPr lvl="1"/>
            <a:endParaRPr lang="en-US" dirty="0"/>
          </a:p>
        </p:txBody>
      </p:sp>
    </p:spTree>
    <p:extLst>
      <p:ext uri="{BB962C8B-B14F-4D97-AF65-F5344CB8AC3E}">
        <p14:creationId xmlns:p14="http://schemas.microsoft.com/office/powerpoint/2010/main" val="2067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AA0CF-AEAF-D340-8B8F-A25C036CCD0C}"/>
              </a:ext>
            </a:extLst>
          </p:cNvPr>
          <p:cNvSpPr>
            <a:spLocks noGrp="1"/>
          </p:cNvSpPr>
          <p:nvPr>
            <p:ph type="title"/>
          </p:nvPr>
        </p:nvSpPr>
        <p:spPr/>
        <p:txBody>
          <a:bodyPr/>
          <a:lstStyle/>
          <a:p>
            <a:r>
              <a:rPr lang="en-US" sz="4800" dirty="0" err="1">
                <a:solidFill>
                  <a:srgbClr val="FFFF00"/>
                </a:solidFill>
              </a:rPr>
              <a:t>WellBeing</a:t>
            </a:r>
            <a:r>
              <a:rPr lang="en-US" dirty="0"/>
              <a:t> </a:t>
            </a:r>
          </a:p>
        </p:txBody>
      </p:sp>
      <p:sp>
        <p:nvSpPr>
          <p:cNvPr id="3" name="Content Placeholder 2">
            <a:extLst>
              <a:ext uri="{FF2B5EF4-FFF2-40B4-BE49-F238E27FC236}">
                <a16:creationId xmlns:a16="http://schemas.microsoft.com/office/drawing/2014/main" id="{6A246B86-9915-374E-A6B3-778090DC48E7}"/>
              </a:ext>
            </a:extLst>
          </p:cNvPr>
          <p:cNvSpPr>
            <a:spLocks noGrp="1"/>
          </p:cNvSpPr>
          <p:nvPr>
            <p:ph idx="1"/>
          </p:nvPr>
        </p:nvSpPr>
        <p:spPr>
          <a:xfrm>
            <a:off x="1489754" y="819695"/>
            <a:ext cx="9394556" cy="6152608"/>
          </a:xfrm>
        </p:spPr>
        <p:txBody>
          <a:bodyPr>
            <a:normAutofit/>
          </a:bodyPr>
          <a:lstStyle/>
          <a:p>
            <a:pPr marL="0" indent="0">
              <a:buNone/>
            </a:pPr>
            <a:r>
              <a:rPr lang="en-CA" sz="3200" b="1" dirty="0"/>
              <a:t>Biopsychosocial Model</a:t>
            </a:r>
            <a:endParaRPr lang="en-CA" dirty="0"/>
          </a:p>
          <a:p>
            <a:pPr>
              <a:lnSpc>
                <a:spcPct val="100000"/>
              </a:lnSpc>
            </a:pPr>
            <a:r>
              <a:rPr lang="en-CA" sz="2400" dirty="0"/>
              <a:t>healthy environment (physical, social, cultural, and economic)</a:t>
            </a:r>
          </a:p>
          <a:p>
            <a:pPr>
              <a:lnSpc>
                <a:spcPct val="100000"/>
              </a:lnSpc>
            </a:pPr>
            <a:r>
              <a:rPr lang="en-CA" sz="2400" dirty="0"/>
              <a:t>developmental competency (healthy identity, emotional and behavioural regulation, interpersonal skills, and problem-solving skills)</a:t>
            </a:r>
          </a:p>
          <a:p>
            <a:pPr>
              <a:lnSpc>
                <a:spcPct val="100000"/>
              </a:lnSpc>
            </a:pPr>
            <a:r>
              <a:rPr lang="en-CA" sz="2400" dirty="0"/>
              <a:t>sense of belonging</a:t>
            </a:r>
          </a:p>
          <a:p>
            <a:pPr>
              <a:lnSpc>
                <a:spcPct val="100000"/>
              </a:lnSpc>
            </a:pPr>
            <a:r>
              <a:rPr lang="en-CA" sz="2400" dirty="0"/>
              <a:t>healthy behaviours (sleep, nutrition, exercise, stress management, connections with others, avoidance of toxins)</a:t>
            </a:r>
          </a:p>
          <a:p>
            <a:pPr>
              <a:lnSpc>
                <a:spcPct val="100000"/>
              </a:lnSpc>
            </a:pPr>
            <a:r>
              <a:rPr lang="en-CA" sz="2400" dirty="0"/>
              <a:t>resilience </a:t>
            </a:r>
          </a:p>
          <a:p>
            <a:pPr>
              <a:lnSpc>
                <a:spcPct val="100000"/>
              </a:lnSpc>
            </a:pPr>
            <a:r>
              <a:rPr lang="en-CA" sz="2400" dirty="0"/>
              <a:t>treatment of medical/mental illness </a:t>
            </a:r>
            <a:br>
              <a:rPr lang="en-CA" dirty="0"/>
            </a:br>
            <a:endParaRPr lang="en-CA" dirty="0"/>
          </a:p>
          <a:p>
            <a:pPr lvl="1"/>
            <a:endParaRPr lang="en-US" dirty="0"/>
          </a:p>
        </p:txBody>
      </p:sp>
    </p:spTree>
    <p:extLst>
      <p:ext uri="{BB962C8B-B14F-4D97-AF65-F5344CB8AC3E}">
        <p14:creationId xmlns:p14="http://schemas.microsoft.com/office/powerpoint/2010/main" val="379570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5942</TotalTime>
  <Words>1298</Words>
  <Application>Microsoft Office PowerPoint</Application>
  <PresentationFormat>Widescreen</PresentationFormat>
  <Paragraphs>192</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Asap</vt:lpstr>
      <vt:lpstr>Calibri</vt:lpstr>
      <vt:lpstr>MS Shell Dlg 2</vt:lpstr>
      <vt:lpstr>Wingdings</vt:lpstr>
      <vt:lpstr>Wingdings 3</vt:lpstr>
      <vt:lpstr>Madison</vt:lpstr>
      <vt:lpstr>PowerPoint Presentation</vt:lpstr>
      <vt:lpstr>Your Facilitator</vt:lpstr>
      <vt:lpstr>This Morning</vt:lpstr>
      <vt:lpstr>Exercise</vt:lpstr>
      <vt:lpstr>Interviews</vt:lpstr>
      <vt:lpstr>Introductions</vt:lpstr>
      <vt:lpstr>And now… the talk (a refreshing drink from the firehose)</vt:lpstr>
      <vt:lpstr>WellBeing </vt:lpstr>
      <vt:lpstr>WellBeing </vt:lpstr>
      <vt:lpstr>Recovery?</vt:lpstr>
      <vt:lpstr>CHIME Essential Conditions for Recovery (mental health and addiction) – M. Leamy 2011</vt:lpstr>
      <vt:lpstr>Positive Psychology an Attitude Adjustment</vt:lpstr>
      <vt:lpstr>Positive Psychology</vt:lpstr>
      <vt:lpstr>Positive Psychology</vt:lpstr>
      <vt:lpstr>PERMA: the Roots of Resilience</vt:lpstr>
      <vt:lpstr>PowerPoint Presentation</vt:lpstr>
      <vt:lpstr>PowerPoint Presentation</vt:lpstr>
      <vt:lpstr>Epic Study (European Prospective Study  into Cancer and Nutrition)</vt:lpstr>
      <vt:lpstr>PowerPoint Presentation</vt:lpstr>
      <vt:lpstr>Exercise Benefits</vt:lpstr>
      <vt:lpstr>PowerPoint Presentation</vt:lpstr>
      <vt:lpstr>PowerPoint Presentation</vt:lpstr>
      <vt:lpstr>Lifestyle Health Recommendations</vt:lpstr>
      <vt:lpstr>PowerPoint Presentation</vt:lpstr>
      <vt:lpstr>Exercise</vt:lpstr>
      <vt:lpstr>Exercise</vt:lpstr>
      <vt:lpstr>Exercise</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Contagious Wellbeing: Growing the Epidemic</dc:title>
  <dc:creator>Ray Baker</dc:creator>
  <cp:lastModifiedBy>Derek LaCroix</cp:lastModifiedBy>
  <cp:revision>37</cp:revision>
  <dcterms:created xsi:type="dcterms:W3CDTF">2023-02-17T19:06:31Z</dcterms:created>
  <dcterms:modified xsi:type="dcterms:W3CDTF">2023-07-17T22:34:49Z</dcterms:modified>
</cp:coreProperties>
</file>